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9.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4"/>
  </p:notesMasterIdLst>
  <p:handoutMasterIdLst>
    <p:handoutMasterId r:id="rId45"/>
  </p:handoutMasterIdLst>
  <p:sldIdLst>
    <p:sldId id="256" r:id="rId5"/>
    <p:sldId id="313" r:id="rId6"/>
    <p:sldId id="323" r:id="rId7"/>
    <p:sldId id="374" r:id="rId8"/>
    <p:sldId id="347" r:id="rId9"/>
    <p:sldId id="376" r:id="rId10"/>
    <p:sldId id="379" r:id="rId11"/>
    <p:sldId id="371" r:id="rId12"/>
    <p:sldId id="372" r:id="rId13"/>
    <p:sldId id="380" r:id="rId14"/>
    <p:sldId id="341" r:id="rId15"/>
    <p:sldId id="375" r:id="rId16"/>
    <p:sldId id="352" r:id="rId17"/>
    <p:sldId id="348" r:id="rId18"/>
    <p:sldId id="349" r:id="rId19"/>
    <p:sldId id="350" r:id="rId20"/>
    <p:sldId id="351" r:id="rId21"/>
    <p:sldId id="353" r:id="rId22"/>
    <p:sldId id="359" r:id="rId23"/>
    <p:sldId id="358" r:id="rId24"/>
    <p:sldId id="354" r:id="rId25"/>
    <p:sldId id="355" r:id="rId26"/>
    <p:sldId id="357" r:id="rId27"/>
    <p:sldId id="325" r:id="rId28"/>
    <p:sldId id="385" r:id="rId29"/>
    <p:sldId id="360" r:id="rId30"/>
    <p:sldId id="361" r:id="rId31"/>
    <p:sldId id="386" r:id="rId32"/>
    <p:sldId id="365" r:id="rId33"/>
    <p:sldId id="363" r:id="rId34"/>
    <p:sldId id="366" r:id="rId35"/>
    <p:sldId id="381" r:id="rId36"/>
    <p:sldId id="382" r:id="rId37"/>
    <p:sldId id="383" r:id="rId38"/>
    <p:sldId id="384" r:id="rId39"/>
    <p:sldId id="367" r:id="rId40"/>
    <p:sldId id="368" r:id="rId41"/>
    <p:sldId id="369" r:id="rId42"/>
    <p:sldId id="370"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ton, Kimberly" initials="D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00"/>
    <a:srgbClr val="33CC33"/>
    <a:srgbClr val="CC0000"/>
    <a:srgbClr val="800000"/>
    <a:srgbClr val="FFFF00"/>
    <a:srgbClr val="006600"/>
    <a:srgbClr val="8786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09" autoAdjust="0"/>
  </p:normalViewPr>
  <p:slideViewPr>
    <p:cSldViewPr>
      <p:cViewPr>
        <p:scale>
          <a:sx n="80" d="100"/>
          <a:sy n="80" d="100"/>
        </p:scale>
        <p:origin x="-251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&lt;2008</c:v>
                </c:pt>
              </c:strCache>
            </c:strRef>
          </c:tx>
          <c:spPr>
            <a:solidFill>
              <a:srgbClr val="FF0000"/>
            </a:solidFill>
          </c:spPr>
          <c:invertIfNegative val="0"/>
          <c:cat>
            <c:strRef>
              <c:f>Sheet1!$A$2:$A$5</c:f>
              <c:strCache>
                <c:ptCount val="4"/>
                <c:pt idx="0">
                  <c:v>A</c:v>
                </c:pt>
                <c:pt idx="1">
                  <c:v>B</c:v>
                </c:pt>
                <c:pt idx="2">
                  <c:v>C</c:v>
                </c:pt>
                <c:pt idx="3">
                  <c:v>D</c:v>
                </c:pt>
              </c:strCache>
            </c:strRef>
          </c:cat>
          <c:val>
            <c:numRef>
              <c:f>Sheet1!$B$2:$B$5</c:f>
              <c:numCache>
                <c:formatCode>General</c:formatCode>
                <c:ptCount val="4"/>
                <c:pt idx="0">
                  <c:v>9200</c:v>
                </c:pt>
                <c:pt idx="1">
                  <c:v>17900</c:v>
                </c:pt>
                <c:pt idx="2">
                  <c:v>16300</c:v>
                </c:pt>
                <c:pt idx="3">
                  <c:v>14500</c:v>
                </c:pt>
              </c:numCache>
            </c:numRef>
          </c:val>
        </c:ser>
        <c:dLbls>
          <c:showLegendKey val="0"/>
          <c:showVal val="0"/>
          <c:showCatName val="0"/>
          <c:showSerName val="0"/>
          <c:showPercent val="0"/>
          <c:showBubbleSize val="0"/>
        </c:dLbls>
        <c:gapWidth val="150"/>
        <c:axId val="112745856"/>
        <c:axId val="112747648"/>
      </c:barChart>
      <c:catAx>
        <c:axId val="112745856"/>
        <c:scaling>
          <c:orientation val="minMax"/>
        </c:scaling>
        <c:delete val="0"/>
        <c:axPos val="b"/>
        <c:majorTickMark val="out"/>
        <c:minorTickMark val="none"/>
        <c:tickLblPos val="nextTo"/>
        <c:crossAx val="112747648"/>
        <c:crosses val="autoZero"/>
        <c:auto val="1"/>
        <c:lblAlgn val="ctr"/>
        <c:lblOffset val="100"/>
        <c:noMultiLvlLbl val="0"/>
      </c:catAx>
      <c:valAx>
        <c:axId val="112747648"/>
        <c:scaling>
          <c:orientation val="minMax"/>
          <c:max val="38000"/>
          <c:min val="0"/>
        </c:scaling>
        <c:delete val="0"/>
        <c:axPos val="l"/>
        <c:majorGridlines/>
        <c:numFmt formatCode="General" sourceLinked="1"/>
        <c:majorTickMark val="out"/>
        <c:minorTickMark val="none"/>
        <c:tickLblPos val="nextTo"/>
        <c:crossAx val="11274585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&gt;2008</c:v>
                </c:pt>
              </c:strCache>
            </c:strRef>
          </c:tx>
          <c:invertIfNegative val="0"/>
          <c:cat>
            <c:strRef>
              <c:f>Sheet1!$A$2:$A$7</c:f>
              <c:strCache>
                <c:ptCount val="6"/>
                <c:pt idx="0">
                  <c:v>A</c:v>
                </c:pt>
                <c:pt idx="1">
                  <c:v>B</c:v>
                </c:pt>
                <c:pt idx="2">
                  <c:v>C</c:v>
                </c:pt>
                <c:pt idx="3">
                  <c:v>D</c:v>
                </c:pt>
                <c:pt idx="4">
                  <c:v>E</c:v>
                </c:pt>
                <c:pt idx="5">
                  <c:v>F</c:v>
                </c:pt>
              </c:strCache>
            </c:strRef>
          </c:cat>
          <c:val>
            <c:numRef>
              <c:f>Sheet1!$B$2:$B$7</c:f>
              <c:numCache>
                <c:formatCode>General</c:formatCode>
                <c:ptCount val="6"/>
                <c:pt idx="0">
                  <c:v>28500</c:v>
                </c:pt>
                <c:pt idx="1">
                  <c:v>21300</c:v>
                </c:pt>
                <c:pt idx="2">
                  <c:v>14400</c:v>
                </c:pt>
                <c:pt idx="3">
                  <c:v>35100</c:v>
                </c:pt>
                <c:pt idx="4">
                  <c:v>23700</c:v>
                </c:pt>
                <c:pt idx="5">
                  <c:v>24000</c:v>
                </c:pt>
              </c:numCache>
            </c:numRef>
          </c:val>
        </c:ser>
        <c:dLbls>
          <c:showLegendKey val="0"/>
          <c:showVal val="0"/>
          <c:showCatName val="0"/>
          <c:showSerName val="0"/>
          <c:showPercent val="0"/>
          <c:showBubbleSize val="0"/>
        </c:dLbls>
        <c:gapWidth val="150"/>
        <c:axId val="112784512"/>
        <c:axId val="112786048"/>
      </c:barChart>
      <c:catAx>
        <c:axId val="112784512"/>
        <c:scaling>
          <c:orientation val="minMax"/>
        </c:scaling>
        <c:delete val="0"/>
        <c:axPos val="b"/>
        <c:majorTickMark val="out"/>
        <c:minorTickMark val="none"/>
        <c:tickLblPos val="nextTo"/>
        <c:crossAx val="112786048"/>
        <c:crosses val="autoZero"/>
        <c:auto val="1"/>
        <c:lblAlgn val="ctr"/>
        <c:lblOffset val="100"/>
        <c:noMultiLvlLbl val="0"/>
      </c:catAx>
      <c:valAx>
        <c:axId val="112786048"/>
        <c:scaling>
          <c:orientation val="minMax"/>
          <c:max val="38000"/>
          <c:min val="0"/>
        </c:scaling>
        <c:delete val="0"/>
        <c:axPos val="l"/>
        <c:majorGridlines/>
        <c:numFmt formatCode="General" sourceLinked="1"/>
        <c:majorTickMark val="out"/>
        <c:minorTickMark val="none"/>
        <c:tickLblPos val="nextTo"/>
        <c:crossAx val="112784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Competitive Weld Window vs</a:t>
            </a:r>
            <a:r>
              <a:rPr lang="en-US" sz="1600" baseline="0"/>
              <a:t> Days to Weight Loss &gt; 1.5%</a:t>
            </a:r>
            <a:endParaRPr lang="en-US" sz="1600"/>
          </a:p>
        </c:rich>
      </c:tx>
      <c:layout/>
      <c:overlay val="0"/>
    </c:title>
    <c:autoTitleDeleted val="0"/>
    <c:plotArea>
      <c:layout>
        <c:manualLayout>
          <c:layoutTarget val="inner"/>
          <c:xMode val="edge"/>
          <c:yMode val="edge"/>
          <c:x val="0.1065985040712647"/>
          <c:y val="9.8032715790044314E-2"/>
          <c:w val="0.75915384404786301"/>
          <c:h val="0.73777548890726008"/>
        </c:manualLayout>
      </c:layout>
      <c:barChart>
        <c:barDir val="col"/>
        <c:grouping val="clustered"/>
        <c:varyColors val="0"/>
        <c:ser>
          <c:idx val="0"/>
          <c:order val="0"/>
          <c:tx>
            <c:strRef>
              <c:f>Sheet1!$A$4</c:f>
              <c:strCache>
                <c:ptCount val="1"/>
                <c:pt idx="0">
                  <c:v>800F @ 14' per min</c:v>
                </c:pt>
              </c:strCache>
            </c:strRef>
          </c:tx>
          <c:invertIfNegative val="0"/>
          <c:cat>
            <c:strRef>
              <c:f>Sheet1!$L$2:$L$5</c:f>
              <c:strCache>
                <c:ptCount val="4"/>
                <c:pt idx="0">
                  <c:v>Supplier 1</c:v>
                </c:pt>
                <c:pt idx="1">
                  <c:v>Supplier 2</c:v>
                </c:pt>
                <c:pt idx="2">
                  <c:v>Supplier 3</c:v>
                </c:pt>
                <c:pt idx="3">
                  <c:v>Supplier 4</c:v>
                </c:pt>
              </c:strCache>
            </c:strRef>
          </c:cat>
          <c:val>
            <c:numRef>
              <c:f>(Sheet1!$D$16,Sheet1!$F$16,Sheet1!$H$16,Sheet1!$J$16)</c:f>
              <c:numCache>
                <c:formatCode>General</c:formatCode>
                <c:ptCount val="4"/>
                <c:pt idx="0">
                  <c:v>63.726666666666667</c:v>
                </c:pt>
                <c:pt idx="1">
                  <c:v>29.981666666666658</c:v>
                </c:pt>
                <c:pt idx="2">
                  <c:v>40.196666666666665</c:v>
                </c:pt>
                <c:pt idx="3">
                  <c:v>35.831666666666671</c:v>
                </c:pt>
              </c:numCache>
            </c:numRef>
          </c:val>
        </c:ser>
        <c:ser>
          <c:idx val="1"/>
          <c:order val="1"/>
          <c:tx>
            <c:v>1150F @ 14' per min</c:v>
          </c:tx>
          <c:invertIfNegative val="0"/>
          <c:cat>
            <c:strRef>
              <c:f>Sheet1!$L$2:$L$5</c:f>
              <c:strCache>
                <c:ptCount val="4"/>
                <c:pt idx="0">
                  <c:v>Supplier 1</c:v>
                </c:pt>
                <c:pt idx="1">
                  <c:v>Supplier 2</c:v>
                </c:pt>
                <c:pt idx="2">
                  <c:v>Supplier 3</c:v>
                </c:pt>
                <c:pt idx="3">
                  <c:v>Supplier 4</c:v>
                </c:pt>
              </c:strCache>
            </c:strRef>
          </c:cat>
          <c:val>
            <c:numRef>
              <c:f>(Sheet1!$D$30,Sheet1!$F$30,Sheet1!$H$30,Sheet1!$J$30)</c:f>
              <c:numCache>
                <c:formatCode>General</c:formatCode>
                <c:ptCount val="4"/>
                <c:pt idx="0">
                  <c:v>61.476666666666659</c:v>
                </c:pt>
                <c:pt idx="1">
                  <c:v>69.552499999999995</c:v>
                </c:pt>
                <c:pt idx="2">
                  <c:v>42.174166666666672</c:v>
                </c:pt>
                <c:pt idx="3">
                  <c:v>57.885833333333345</c:v>
                </c:pt>
              </c:numCache>
            </c:numRef>
          </c:val>
        </c:ser>
        <c:dLbls>
          <c:showLegendKey val="0"/>
          <c:showVal val="0"/>
          <c:showCatName val="0"/>
          <c:showSerName val="0"/>
          <c:showPercent val="0"/>
          <c:showBubbleSize val="0"/>
        </c:dLbls>
        <c:gapWidth val="75"/>
        <c:overlap val="-25"/>
        <c:axId val="129894272"/>
        <c:axId val="129895808"/>
      </c:barChart>
      <c:lineChart>
        <c:grouping val="standard"/>
        <c:varyColors val="0"/>
        <c:ser>
          <c:idx val="2"/>
          <c:order val="2"/>
          <c:tx>
            <c:v>Weight loss &gt; 1.5%</c:v>
          </c:tx>
          <c:spPr>
            <a:ln w="25400">
              <a:solidFill>
                <a:srgbClr val="FF0000"/>
              </a:solidFill>
            </a:ln>
          </c:spPr>
          <c:marker>
            <c:symbol val="none"/>
          </c:marker>
          <c:val>
            <c:numRef>
              <c:f>Sheet1!$O$2:$O$5</c:f>
              <c:numCache>
                <c:formatCode>General</c:formatCode>
                <c:ptCount val="4"/>
                <c:pt idx="0">
                  <c:v>72</c:v>
                </c:pt>
                <c:pt idx="1">
                  <c:v>115</c:v>
                </c:pt>
                <c:pt idx="2">
                  <c:v>60</c:v>
                </c:pt>
                <c:pt idx="3">
                  <c:v>107</c:v>
                </c:pt>
              </c:numCache>
            </c:numRef>
          </c:val>
          <c:smooth val="0"/>
        </c:ser>
        <c:dLbls>
          <c:showLegendKey val="0"/>
          <c:showVal val="0"/>
          <c:showCatName val="0"/>
          <c:showSerName val="0"/>
          <c:showPercent val="0"/>
          <c:showBubbleSize val="0"/>
        </c:dLbls>
        <c:marker val="1"/>
        <c:smooth val="0"/>
        <c:axId val="129907328"/>
        <c:axId val="129905792"/>
      </c:lineChart>
      <c:catAx>
        <c:axId val="129894272"/>
        <c:scaling>
          <c:orientation val="minMax"/>
        </c:scaling>
        <c:delete val="0"/>
        <c:axPos val="b"/>
        <c:majorTickMark val="none"/>
        <c:minorTickMark val="none"/>
        <c:tickLblPos val="nextTo"/>
        <c:txPr>
          <a:bodyPr/>
          <a:lstStyle/>
          <a:p>
            <a:pPr>
              <a:defRPr sz="1200"/>
            </a:pPr>
            <a:endParaRPr lang="en-US"/>
          </a:p>
        </c:txPr>
        <c:crossAx val="129895808"/>
        <c:crosses val="autoZero"/>
        <c:auto val="1"/>
        <c:lblAlgn val="ctr"/>
        <c:lblOffset val="100"/>
        <c:noMultiLvlLbl val="0"/>
      </c:catAx>
      <c:valAx>
        <c:axId val="129895808"/>
        <c:scaling>
          <c:orientation val="minMax"/>
        </c:scaling>
        <c:delete val="0"/>
        <c:axPos val="l"/>
        <c:majorGridlines/>
        <c:numFmt formatCode="General" sourceLinked="1"/>
        <c:majorTickMark val="none"/>
        <c:minorTickMark val="none"/>
        <c:tickLblPos val="nextTo"/>
        <c:spPr>
          <a:ln w="9525">
            <a:noFill/>
          </a:ln>
        </c:spPr>
        <c:crossAx val="129894272"/>
        <c:crosses val="autoZero"/>
        <c:crossBetween val="between"/>
      </c:valAx>
      <c:valAx>
        <c:axId val="129905792"/>
        <c:scaling>
          <c:orientation val="minMax"/>
        </c:scaling>
        <c:delete val="0"/>
        <c:axPos val="r"/>
        <c:numFmt formatCode="General" sourceLinked="1"/>
        <c:majorTickMark val="out"/>
        <c:minorTickMark val="none"/>
        <c:tickLblPos val="nextTo"/>
        <c:crossAx val="129907328"/>
        <c:crosses val="max"/>
        <c:crossBetween val="between"/>
      </c:valAx>
      <c:catAx>
        <c:axId val="129907328"/>
        <c:scaling>
          <c:orientation val="minMax"/>
        </c:scaling>
        <c:delete val="1"/>
        <c:axPos val="b"/>
        <c:majorTickMark val="out"/>
        <c:minorTickMark val="none"/>
        <c:tickLblPos val="nextTo"/>
        <c:crossAx val="129905792"/>
        <c:crosses val="autoZero"/>
        <c:auto val="1"/>
        <c:lblAlgn val="ctr"/>
        <c:lblOffset val="100"/>
        <c:noMultiLvlLbl val="0"/>
      </c:catAx>
    </c:plotArea>
    <c:legend>
      <c:legendPos val="b"/>
      <c:layout/>
      <c:overlay val="0"/>
      <c:txPr>
        <a:bodyPr/>
        <a:lstStyle/>
        <a:p>
          <a:pPr>
            <a:defRPr sz="105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6-01-07T12:58:11.617" idx="1">
    <p:pos x="10" y="10"/>
    <p:text>The EPDM ASTM is updated in 2015 and is active and now requires 10,080 kj/m2 for black EPDM.</p:tex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7DEA1-2598-43DC-9A03-5F84CC6FEB64}"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004D6E88-9701-497E-958A-11E60AEF0487}">
      <dgm:prSet phldrT="[Text]" custT="1"/>
      <dgm:spPr/>
      <dgm:t>
        <a:bodyPr/>
        <a:lstStyle/>
        <a:p>
          <a:pPr algn="l"/>
          <a:r>
            <a:rPr lang="en-US" sz="1800" b="1" u="sng" dirty="0" smtClean="0">
              <a:solidFill>
                <a:schemeClr val="tx1"/>
              </a:solidFill>
            </a:rPr>
            <a:t>2003</a:t>
          </a:r>
          <a:r>
            <a:rPr lang="en-US" sz="1800" dirty="0" smtClean="0">
              <a:solidFill>
                <a:schemeClr val="tx1"/>
              </a:solidFill>
            </a:rPr>
            <a:t> TPO ASTM D6878 Adopted</a:t>
          </a:r>
        </a:p>
        <a:p>
          <a:pPr algn="r"/>
          <a:r>
            <a:rPr lang="en-US" sz="1800" dirty="0" smtClean="0">
              <a:solidFill>
                <a:schemeClr val="tx1"/>
              </a:solidFill>
            </a:rPr>
            <a:t>UV Xenon Arc Minimum: 5040 kJ/m</a:t>
          </a:r>
          <a:r>
            <a:rPr lang="en-US" sz="1800" baseline="30000" dirty="0" smtClean="0">
              <a:solidFill>
                <a:schemeClr val="tx1"/>
              </a:solidFill>
            </a:rPr>
            <a:t>2</a:t>
          </a:r>
          <a:r>
            <a:rPr lang="en-US" sz="1800" dirty="0" smtClean="0">
              <a:solidFill>
                <a:schemeClr val="tx1"/>
              </a:solidFill>
            </a:rPr>
            <a:t>-nm</a:t>
          </a:r>
        </a:p>
        <a:p>
          <a:pPr algn="r"/>
          <a:r>
            <a:rPr lang="en-US" sz="1800" dirty="0" smtClean="0">
              <a:solidFill>
                <a:schemeClr val="tx1"/>
              </a:solidFill>
            </a:rPr>
            <a:t>60% Retention of Physical Properties</a:t>
          </a:r>
        </a:p>
        <a:p>
          <a:pPr algn="r"/>
          <a:r>
            <a:rPr lang="en-US" sz="1800" dirty="0" smtClean="0">
              <a:solidFill>
                <a:schemeClr val="tx1"/>
              </a:solidFill>
            </a:rPr>
            <a:t>Visual Inspection at 7X over a Mandrel for cracks</a:t>
          </a:r>
          <a:endParaRPr lang="en-US" sz="1800" dirty="0">
            <a:solidFill>
              <a:schemeClr val="tx1"/>
            </a:solidFill>
          </a:endParaRPr>
        </a:p>
      </dgm:t>
    </dgm:pt>
    <dgm:pt modelId="{CE4E91B7-902C-4BAB-AA45-16541703F2F6}" type="parTrans" cxnId="{47E87FA2-1B45-4B8B-8DF3-1902E16E6E35}">
      <dgm:prSet/>
      <dgm:spPr/>
      <dgm:t>
        <a:bodyPr/>
        <a:lstStyle/>
        <a:p>
          <a:endParaRPr lang="en-US">
            <a:solidFill>
              <a:schemeClr val="tx1"/>
            </a:solidFill>
          </a:endParaRPr>
        </a:p>
      </dgm:t>
    </dgm:pt>
    <dgm:pt modelId="{D1016614-F68D-4AB0-9EE3-E55950F94834}" type="sibTrans" cxnId="{47E87FA2-1B45-4B8B-8DF3-1902E16E6E35}">
      <dgm:prSet/>
      <dgm:spPr/>
      <dgm:t>
        <a:bodyPr/>
        <a:lstStyle/>
        <a:p>
          <a:endParaRPr lang="en-US" dirty="0">
            <a:solidFill>
              <a:schemeClr val="tx1"/>
            </a:solidFill>
          </a:endParaRPr>
        </a:p>
      </dgm:t>
    </dgm:pt>
    <dgm:pt modelId="{FB59999C-6040-4971-9A61-F5C326B29E7E}">
      <dgm:prSet phldrT="[Text]" custT="1"/>
      <dgm:spPr/>
      <dgm:t>
        <a:bodyPr/>
        <a:lstStyle/>
        <a:p>
          <a:pPr algn="l"/>
          <a:r>
            <a:rPr lang="en-US" sz="1800" b="1" u="sng" dirty="0" smtClean="0">
              <a:solidFill>
                <a:schemeClr val="tx1"/>
              </a:solidFill>
            </a:rPr>
            <a:t>2006</a:t>
          </a:r>
          <a:r>
            <a:rPr lang="en-US" sz="1800" dirty="0" smtClean="0">
              <a:solidFill>
                <a:schemeClr val="tx1"/>
              </a:solidFill>
            </a:rPr>
            <a:t> TPO ASTM D6878 Updated</a:t>
          </a:r>
        </a:p>
        <a:p>
          <a:pPr algn="r"/>
          <a:r>
            <a:rPr lang="en-US" sz="1800" dirty="0" smtClean="0">
              <a:solidFill>
                <a:schemeClr val="tx1"/>
              </a:solidFill>
            </a:rPr>
            <a:t>UV Xenon Arc Minimum: </a:t>
          </a:r>
          <a:r>
            <a:rPr lang="en-US" sz="1800" b="1" u="sng" dirty="0" smtClean="0">
              <a:solidFill>
                <a:srgbClr val="FF0000"/>
              </a:solidFill>
            </a:rPr>
            <a:t>10,080 kJ/m</a:t>
          </a:r>
          <a:r>
            <a:rPr lang="en-US" sz="1800" b="1" u="sng" baseline="30000" dirty="0" smtClean="0">
              <a:solidFill>
                <a:srgbClr val="FF0000"/>
              </a:solidFill>
            </a:rPr>
            <a:t>2</a:t>
          </a:r>
          <a:r>
            <a:rPr lang="en-US" sz="1800" b="1" u="sng" dirty="0" smtClean="0">
              <a:solidFill>
                <a:srgbClr val="FF0000"/>
              </a:solidFill>
            </a:rPr>
            <a:t>-nm</a:t>
          </a:r>
        </a:p>
        <a:p>
          <a:pPr algn="r"/>
          <a:r>
            <a:rPr lang="en-US" sz="1800" dirty="0" smtClean="0">
              <a:solidFill>
                <a:schemeClr val="tx1"/>
              </a:solidFill>
            </a:rPr>
            <a:t>60% Retention of Physical Properties</a:t>
          </a:r>
        </a:p>
        <a:p>
          <a:pPr algn="r"/>
          <a:r>
            <a:rPr lang="en-US" sz="1800" dirty="0" smtClean="0">
              <a:solidFill>
                <a:schemeClr val="tx1"/>
              </a:solidFill>
            </a:rPr>
            <a:t>Visual Inspection at 7X over a Mandrel for cracks</a:t>
          </a:r>
          <a:endParaRPr lang="en-US" sz="1800" dirty="0">
            <a:solidFill>
              <a:schemeClr val="tx1"/>
            </a:solidFill>
          </a:endParaRPr>
        </a:p>
      </dgm:t>
    </dgm:pt>
    <dgm:pt modelId="{C9100BC5-8F7B-4896-A2EC-08D1462F75D6}" type="parTrans" cxnId="{8ED38C11-A7A8-4BCC-8B7F-7466E3810385}">
      <dgm:prSet/>
      <dgm:spPr/>
      <dgm:t>
        <a:bodyPr/>
        <a:lstStyle/>
        <a:p>
          <a:endParaRPr lang="en-US">
            <a:solidFill>
              <a:schemeClr val="tx1"/>
            </a:solidFill>
          </a:endParaRPr>
        </a:p>
      </dgm:t>
    </dgm:pt>
    <dgm:pt modelId="{FD5E08FF-0428-4061-9180-950E0BC0DC42}" type="sibTrans" cxnId="{8ED38C11-A7A8-4BCC-8B7F-7466E3810385}">
      <dgm:prSet/>
      <dgm:spPr/>
      <dgm:t>
        <a:bodyPr/>
        <a:lstStyle/>
        <a:p>
          <a:endParaRPr lang="en-US" dirty="0">
            <a:solidFill>
              <a:schemeClr val="tx1"/>
            </a:solidFill>
          </a:endParaRPr>
        </a:p>
      </dgm:t>
    </dgm:pt>
    <dgm:pt modelId="{1BEF84CB-FAAE-4784-9D2C-EDCA1CA4A084}">
      <dgm:prSet phldrT="[Text]" custT="1"/>
      <dgm:spPr>
        <a:solidFill>
          <a:schemeClr val="accent5">
            <a:lumMod val="90000"/>
          </a:schemeClr>
        </a:solidFill>
      </dgm:spPr>
      <dgm:t>
        <a:bodyPr/>
        <a:lstStyle/>
        <a:p>
          <a:pPr algn="l"/>
          <a:r>
            <a:rPr lang="en-US" sz="1800" b="1" u="sng" dirty="0" smtClean="0">
              <a:solidFill>
                <a:schemeClr val="tx1"/>
              </a:solidFill>
            </a:rPr>
            <a:t>2008</a:t>
          </a:r>
          <a:r>
            <a:rPr lang="en-US" sz="1800" dirty="0" smtClean="0">
              <a:solidFill>
                <a:schemeClr val="tx1"/>
              </a:solidFill>
            </a:rPr>
            <a:t> TPO ASTM D6878 Updated</a:t>
          </a:r>
        </a:p>
        <a:p>
          <a:pPr algn="r"/>
          <a:r>
            <a:rPr lang="en-US" sz="1800" dirty="0" smtClean="0">
              <a:solidFill>
                <a:schemeClr val="tx1"/>
              </a:solidFill>
            </a:rPr>
            <a:t>UV Xenon Arc Minimum: </a:t>
          </a:r>
          <a:r>
            <a:rPr lang="en-US" sz="1800" b="1" u="sng" dirty="0" smtClean="0">
              <a:solidFill>
                <a:schemeClr val="tx1"/>
              </a:solidFill>
            </a:rPr>
            <a:t>10,080 kJ/m</a:t>
          </a:r>
          <a:r>
            <a:rPr lang="en-US" sz="1800" b="1" u="sng" baseline="30000" dirty="0" smtClean="0">
              <a:solidFill>
                <a:schemeClr val="tx1"/>
              </a:solidFill>
            </a:rPr>
            <a:t>2</a:t>
          </a:r>
          <a:r>
            <a:rPr lang="en-US" sz="1800" b="1" u="sng" dirty="0" smtClean="0">
              <a:solidFill>
                <a:schemeClr val="tx1"/>
              </a:solidFill>
            </a:rPr>
            <a:t>-nm</a:t>
          </a:r>
        </a:p>
        <a:p>
          <a:pPr algn="r"/>
          <a:r>
            <a:rPr lang="en-US" sz="1800" strike="sngStrike" baseline="0" dirty="0" smtClean="0">
              <a:solidFill>
                <a:srgbClr val="FF0000"/>
              </a:solidFill>
            </a:rPr>
            <a:t>60% Retention of Physical Properties</a:t>
          </a:r>
        </a:p>
        <a:p>
          <a:pPr algn="r"/>
          <a:r>
            <a:rPr lang="en-US" sz="1800" dirty="0" smtClean="0">
              <a:solidFill>
                <a:schemeClr val="tx1"/>
              </a:solidFill>
            </a:rPr>
            <a:t>Visual Inspection at 7X over a Mandrel for cracks</a:t>
          </a:r>
          <a:endParaRPr lang="en-US" sz="1800" dirty="0">
            <a:solidFill>
              <a:schemeClr val="tx1"/>
            </a:solidFill>
          </a:endParaRPr>
        </a:p>
      </dgm:t>
    </dgm:pt>
    <dgm:pt modelId="{B146681A-1B8B-4939-9F5A-2F3AA9AE5725}" type="parTrans" cxnId="{EB8B592C-7964-42C7-BD40-2C60A7CC2170}">
      <dgm:prSet/>
      <dgm:spPr/>
      <dgm:t>
        <a:bodyPr/>
        <a:lstStyle/>
        <a:p>
          <a:endParaRPr lang="en-US">
            <a:solidFill>
              <a:schemeClr val="tx1"/>
            </a:solidFill>
          </a:endParaRPr>
        </a:p>
      </dgm:t>
    </dgm:pt>
    <dgm:pt modelId="{446A57C6-0D0C-4D1B-83D6-D9A145DCF8B8}" type="sibTrans" cxnId="{EB8B592C-7964-42C7-BD40-2C60A7CC2170}">
      <dgm:prSet/>
      <dgm:spPr/>
      <dgm:t>
        <a:bodyPr/>
        <a:lstStyle/>
        <a:p>
          <a:endParaRPr lang="en-US">
            <a:solidFill>
              <a:schemeClr val="tx1"/>
            </a:solidFill>
          </a:endParaRPr>
        </a:p>
      </dgm:t>
    </dgm:pt>
    <dgm:pt modelId="{F1EE8856-B490-42F2-9367-7DF03B932609}" type="pres">
      <dgm:prSet presAssocID="{0A07DEA1-2598-43DC-9A03-5F84CC6FEB64}" presName="outerComposite" presStyleCnt="0">
        <dgm:presLayoutVars>
          <dgm:chMax val="5"/>
          <dgm:dir/>
          <dgm:resizeHandles val="exact"/>
        </dgm:presLayoutVars>
      </dgm:prSet>
      <dgm:spPr/>
      <dgm:t>
        <a:bodyPr/>
        <a:lstStyle/>
        <a:p>
          <a:endParaRPr lang="en-US"/>
        </a:p>
      </dgm:t>
    </dgm:pt>
    <dgm:pt modelId="{B6526C86-B126-477C-B0B9-FBC4CD2DEABD}" type="pres">
      <dgm:prSet presAssocID="{0A07DEA1-2598-43DC-9A03-5F84CC6FEB64}" presName="dummyMaxCanvas" presStyleCnt="0">
        <dgm:presLayoutVars/>
      </dgm:prSet>
      <dgm:spPr/>
      <dgm:t>
        <a:bodyPr/>
        <a:lstStyle/>
        <a:p>
          <a:endParaRPr lang="en-US"/>
        </a:p>
      </dgm:t>
    </dgm:pt>
    <dgm:pt modelId="{CB46B2F4-D01B-4DBE-BB38-5D59191A78E0}" type="pres">
      <dgm:prSet presAssocID="{0A07DEA1-2598-43DC-9A03-5F84CC6FEB64}" presName="ThreeNodes_1" presStyleLbl="node1" presStyleIdx="0" presStyleCnt="3">
        <dgm:presLayoutVars>
          <dgm:bulletEnabled val="1"/>
        </dgm:presLayoutVars>
      </dgm:prSet>
      <dgm:spPr/>
      <dgm:t>
        <a:bodyPr/>
        <a:lstStyle/>
        <a:p>
          <a:endParaRPr lang="en-US"/>
        </a:p>
      </dgm:t>
    </dgm:pt>
    <dgm:pt modelId="{7294DCD5-52B4-4566-9A15-8BB280F1D82A}" type="pres">
      <dgm:prSet presAssocID="{0A07DEA1-2598-43DC-9A03-5F84CC6FEB64}" presName="ThreeNodes_2" presStyleLbl="node1" presStyleIdx="1" presStyleCnt="3">
        <dgm:presLayoutVars>
          <dgm:bulletEnabled val="1"/>
        </dgm:presLayoutVars>
      </dgm:prSet>
      <dgm:spPr/>
      <dgm:t>
        <a:bodyPr/>
        <a:lstStyle/>
        <a:p>
          <a:endParaRPr lang="en-US"/>
        </a:p>
      </dgm:t>
    </dgm:pt>
    <dgm:pt modelId="{87348E02-5D53-4662-B5D5-1AA2257A3B53}" type="pres">
      <dgm:prSet presAssocID="{0A07DEA1-2598-43DC-9A03-5F84CC6FEB64}" presName="ThreeNodes_3" presStyleLbl="node1" presStyleIdx="2" presStyleCnt="3">
        <dgm:presLayoutVars>
          <dgm:bulletEnabled val="1"/>
        </dgm:presLayoutVars>
      </dgm:prSet>
      <dgm:spPr/>
      <dgm:t>
        <a:bodyPr/>
        <a:lstStyle/>
        <a:p>
          <a:endParaRPr lang="en-US"/>
        </a:p>
      </dgm:t>
    </dgm:pt>
    <dgm:pt modelId="{A576D939-5912-410C-A658-8A8CB8F75B5E}" type="pres">
      <dgm:prSet presAssocID="{0A07DEA1-2598-43DC-9A03-5F84CC6FEB64}" presName="ThreeConn_1-2" presStyleLbl="fgAccFollowNode1" presStyleIdx="0" presStyleCnt="2">
        <dgm:presLayoutVars>
          <dgm:bulletEnabled val="1"/>
        </dgm:presLayoutVars>
      </dgm:prSet>
      <dgm:spPr/>
      <dgm:t>
        <a:bodyPr/>
        <a:lstStyle/>
        <a:p>
          <a:endParaRPr lang="en-US"/>
        </a:p>
      </dgm:t>
    </dgm:pt>
    <dgm:pt modelId="{45A80164-4A48-4908-ACEB-69D95884C504}" type="pres">
      <dgm:prSet presAssocID="{0A07DEA1-2598-43DC-9A03-5F84CC6FEB64}" presName="ThreeConn_2-3" presStyleLbl="fgAccFollowNode1" presStyleIdx="1" presStyleCnt="2">
        <dgm:presLayoutVars>
          <dgm:bulletEnabled val="1"/>
        </dgm:presLayoutVars>
      </dgm:prSet>
      <dgm:spPr/>
      <dgm:t>
        <a:bodyPr/>
        <a:lstStyle/>
        <a:p>
          <a:endParaRPr lang="en-US"/>
        </a:p>
      </dgm:t>
    </dgm:pt>
    <dgm:pt modelId="{BDD548E9-7F94-40C0-A867-9CC193CF99CD}" type="pres">
      <dgm:prSet presAssocID="{0A07DEA1-2598-43DC-9A03-5F84CC6FEB64}" presName="ThreeNodes_1_text" presStyleLbl="node1" presStyleIdx="2" presStyleCnt="3">
        <dgm:presLayoutVars>
          <dgm:bulletEnabled val="1"/>
        </dgm:presLayoutVars>
      </dgm:prSet>
      <dgm:spPr/>
      <dgm:t>
        <a:bodyPr/>
        <a:lstStyle/>
        <a:p>
          <a:endParaRPr lang="en-US"/>
        </a:p>
      </dgm:t>
    </dgm:pt>
    <dgm:pt modelId="{50CD1A14-4316-48C0-AF73-19090F3BB00B}" type="pres">
      <dgm:prSet presAssocID="{0A07DEA1-2598-43DC-9A03-5F84CC6FEB64}" presName="ThreeNodes_2_text" presStyleLbl="node1" presStyleIdx="2" presStyleCnt="3">
        <dgm:presLayoutVars>
          <dgm:bulletEnabled val="1"/>
        </dgm:presLayoutVars>
      </dgm:prSet>
      <dgm:spPr/>
      <dgm:t>
        <a:bodyPr/>
        <a:lstStyle/>
        <a:p>
          <a:endParaRPr lang="en-US"/>
        </a:p>
      </dgm:t>
    </dgm:pt>
    <dgm:pt modelId="{9A9CB02C-799B-4F62-B7F4-DA2D6E4DF0F2}" type="pres">
      <dgm:prSet presAssocID="{0A07DEA1-2598-43DC-9A03-5F84CC6FEB64}" presName="ThreeNodes_3_text" presStyleLbl="node1" presStyleIdx="2" presStyleCnt="3">
        <dgm:presLayoutVars>
          <dgm:bulletEnabled val="1"/>
        </dgm:presLayoutVars>
      </dgm:prSet>
      <dgm:spPr/>
      <dgm:t>
        <a:bodyPr/>
        <a:lstStyle/>
        <a:p>
          <a:endParaRPr lang="en-US"/>
        </a:p>
      </dgm:t>
    </dgm:pt>
  </dgm:ptLst>
  <dgm:cxnLst>
    <dgm:cxn modelId="{EB8B592C-7964-42C7-BD40-2C60A7CC2170}" srcId="{0A07DEA1-2598-43DC-9A03-5F84CC6FEB64}" destId="{1BEF84CB-FAAE-4784-9D2C-EDCA1CA4A084}" srcOrd="2" destOrd="0" parTransId="{B146681A-1B8B-4939-9F5A-2F3AA9AE5725}" sibTransId="{446A57C6-0D0C-4D1B-83D6-D9A145DCF8B8}"/>
    <dgm:cxn modelId="{97711F90-905F-4D44-B486-7D734E9A3BD9}" type="presOf" srcId="{D1016614-F68D-4AB0-9EE3-E55950F94834}" destId="{A576D939-5912-410C-A658-8A8CB8F75B5E}" srcOrd="0" destOrd="0" presId="urn:microsoft.com/office/officeart/2005/8/layout/vProcess5"/>
    <dgm:cxn modelId="{E4E06DA4-1AA8-4E31-895E-7D03BA16EA27}" type="presOf" srcId="{1BEF84CB-FAAE-4784-9D2C-EDCA1CA4A084}" destId="{9A9CB02C-799B-4F62-B7F4-DA2D6E4DF0F2}" srcOrd="1" destOrd="0" presId="urn:microsoft.com/office/officeart/2005/8/layout/vProcess5"/>
    <dgm:cxn modelId="{35AD82CA-F744-4D87-B655-27F6F6D78EE1}" type="presOf" srcId="{004D6E88-9701-497E-958A-11E60AEF0487}" destId="{CB46B2F4-D01B-4DBE-BB38-5D59191A78E0}" srcOrd="0" destOrd="0" presId="urn:microsoft.com/office/officeart/2005/8/layout/vProcess5"/>
    <dgm:cxn modelId="{8F1F10FB-91CF-4531-BCB9-C7F1736A8F01}" type="presOf" srcId="{FD5E08FF-0428-4061-9180-950E0BC0DC42}" destId="{45A80164-4A48-4908-ACEB-69D95884C504}" srcOrd="0" destOrd="0" presId="urn:microsoft.com/office/officeart/2005/8/layout/vProcess5"/>
    <dgm:cxn modelId="{8ED38C11-A7A8-4BCC-8B7F-7466E3810385}" srcId="{0A07DEA1-2598-43DC-9A03-5F84CC6FEB64}" destId="{FB59999C-6040-4971-9A61-F5C326B29E7E}" srcOrd="1" destOrd="0" parTransId="{C9100BC5-8F7B-4896-A2EC-08D1462F75D6}" sibTransId="{FD5E08FF-0428-4061-9180-950E0BC0DC42}"/>
    <dgm:cxn modelId="{983CBD30-B0D6-4F90-BE36-41DC22882730}" type="presOf" srcId="{0A07DEA1-2598-43DC-9A03-5F84CC6FEB64}" destId="{F1EE8856-B490-42F2-9367-7DF03B932609}" srcOrd="0" destOrd="0" presId="urn:microsoft.com/office/officeart/2005/8/layout/vProcess5"/>
    <dgm:cxn modelId="{47E87FA2-1B45-4B8B-8DF3-1902E16E6E35}" srcId="{0A07DEA1-2598-43DC-9A03-5F84CC6FEB64}" destId="{004D6E88-9701-497E-958A-11E60AEF0487}" srcOrd="0" destOrd="0" parTransId="{CE4E91B7-902C-4BAB-AA45-16541703F2F6}" sibTransId="{D1016614-F68D-4AB0-9EE3-E55950F94834}"/>
    <dgm:cxn modelId="{61ABB633-0C39-42B3-96AE-00F3509B0EE9}" type="presOf" srcId="{004D6E88-9701-497E-958A-11E60AEF0487}" destId="{BDD548E9-7F94-40C0-A867-9CC193CF99CD}" srcOrd="1" destOrd="0" presId="urn:microsoft.com/office/officeart/2005/8/layout/vProcess5"/>
    <dgm:cxn modelId="{81D8222A-088A-4901-8F12-591D748DDB02}" type="presOf" srcId="{FB59999C-6040-4971-9A61-F5C326B29E7E}" destId="{50CD1A14-4316-48C0-AF73-19090F3BB00B}" srcOrd="1" destOrd="0" presId="urn:microsoft.com/office/officeart/2005/8/layout/vProcess5"/>
    <dgm:cxn modelId="{9CED77F7-DDCF-4564-8FA9-D0C6972B42CA}" type="presOf" srcId="{1BEF84CB-FAAE-4784-9D2C-EDCA1CA4A084}" destId="{87348E02-5D53-4662-B5D5-1AA2257A3B53}" srcOrd="0" destOrd="0" presId="urn:microsoft.com/office/officeart/2005/8/layout/vProcess5"/>
    <dgm:cxn modelId="{5D4F1788-CCD1-4964-BEB2-BBE829AEA291}" type="presOf" srcId="{FB59999C-6040-4971-9A61-F5C326B29E7E}" destId="{7294DCD5-52B4-4566-9A15-8BB280F1D82A}" srcOrd="0" destOrd="0" presId="urn:microsoft.com/office/officeart/2005/8/layout/vProcess5"/>
    <dgm:cxn modelId="{1F2F976C-A50D-4391-BECA-6456CD55D4BE}" type="presParOf" srcId="{F1EE8856-B490-42F2-9367-7DF03B932609}" destId="{B6526C86-B126-477C-B0B9-FBC4CD2DEABD}" srcOrd="0" destOrd="0" presId="urn:microsoft.com/office/officeart/2005/8/layout/vProcess5"/>
    <dgm:cxn modelId="{DF0D54F0-A428-4C41-AAB6-E3CEAA1D826A}" type="presParOf" srcId="{F1EE8856-B490-42F2-9367-7DF03B932609}" destId="{CB46B2F4-D01B-4DBE-BB38-5D59191A78E0}" srcOrd="1" destOrd="0" presId="urn:microsoft.com/office/officeart/2005/8/layout/vProcess5"/>
    <dgm:cxn modelId="{7B3AEC3E-5F14-4C69-9A37-8BF267F57AD0}" type="presParOf" srcId="{F1EE8856-B490-42F2-9367-7DF03B932609}" destId="{7294DCD5-52B4-4566-9A15-8BB280F1D82A}" srcOrd="2" destOrd="0" presId="urn:microsoft.com/office/officeart/2005/8/layout/vProcess5"/>
    <dgm:cxn modelId="{7CFC69A4-763C-4EC1-A7F2-F24A5EB53293}" type="presParOf" srcId="{F1EE8856-B490-42F2-9367-7DF03B932609}" destId="{87348E02-5D53-4662-B5D5-1AA2257A3B53}" srcOrd="3" destOrd="0" presId="urn:microsoft.com/office/officeart/2005/8/layout/vProcess5"/>
    <dgm:cxn modelId="{66E5C986-AB1B-46A1-A23F-69429299E29D}" type="presParOf" srcId="{F1EE8856-B490-42F2-9367-7DF03B932609}" destId="{A576D939-5912-410C-A658-8A8CB8F75B5E}" srcOrd="4" destOrd="0" presId="urn:microsoft.com/office/officeart/2005/8/layout/vProcess5"/>
    <dgm:cxn modelId="{482C6E81-53B0-4906-90AF-D103F4606454}" type="presParOf" srcId="{F1EE8856-B490-42F2-9367-7DF03B932609}" destId="{45A80164-4A48-4908-ACEB-69D95884C504}" srcOrd="5" destOrd="0" presId="urn:microsoft.com/office/officeart/2005/8/layout/vProcess5"/>
    <dgm:cxn modelId="{09593E85-D217-4D24-9517-81771C97BEF4}" type="presParOf" srcId="{F1EE8856-B490-42F2-9367-7DF03B932609}" destId="{BDD548E9-7F94-40C0-A867-9CC193CF99CD}" srcOrd="6" destOrd="0" presId="urn:microsoft.com/office/officeart/2005/8/layout/vProcess5"/>
    <dgm:cxn modelId="{08198D20-B158-43AC-B680-FF670E363C8A}" type="presParOf" srcId="{F1EE8856-B490-42F2-9367-7DF03B932609}" destId="{50CD1A14-4316-48C0-AF73-19090F3BB00B}" srcOrd="7" destOrd="0" presId="urn:microsoft.com/office/officeart/2005/8/layout/vProcess5"/>
    <dgm:cxn modelId="{DB84B012-2973-4C76-92DF-A633181EEAE8}" type="presParOf" srcId="{F1EE8856-B490-42F2-9367-7DF03B932609}" destId="{9A9CB02C-799B-4F62-B7F4-DA2D6E4DF0F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7DEA1-2598-43DC-9A03-5F84CC6FEB64}"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004D6E88-9701-497E-958A-11E60AEF0487}">
      <dgm:prSet phldrT="[Text]" custT="1"/>
      <dgm:spPr/>
      <dgm:t>
        <a:bodyPr/>
        <a:lstStyle/>
        <a:p>
          <a:pPr algn="l"/>
          <a:r>
            <a:rPr lang="en-US" sz="1800" b="1" u="sng" dirty="0" smtClean="0">
              <a:solidFill>
                <a:schemeClr val="tx1"/>
              </a:solidFill>
            </a:rPr>
            <a:t>2003</a:t>
          </a:r>
          <a:r>
            <a:rPr lang="en-US" sz="1800" dirty="0" smtClean="0">
              <a:solidFill>
                <a:schemeClr val="tx1"/>
              </a:solidFill>
            </a:rPr>
            <a:t> TPO ASTM D6878 Adopted</a:t>
          </a:r>
        </a:p>
        <a:p>
          <a:pPr algn="r"/>
          <a:r>
            <a:rPr lang="en-US" sz="1800" dirty="0" smtClean="0">
              <a:solidFill>
                <a:schemeClr val="tx1"/>
              </a:solidFill>
            </a:rPr>
            <a:t>Oven Aging (D573) at 240 F (116 C) for 28 days</a:t>
          </a:r>
        </a:p>
        <a:p>
          <a:pPr algn="r"/>
          <a:r>
            <a:rPr lang="en-US" sz="1800" dirty="0" smtClean="0">
              <a:solidFill>
                <a:schemeClr val="tx1"/>
              </a:solidFill>
            </a:rPr>
            <a:t>90% Retention of Breaking strength and elongation</a:t>
          </a:r>
        </a:p>
        <a:p>
          <a:pPr algn="r"/>
          <a:r>
            <a:rPr lang="en-US" sz="1800" dirty="0" smtClean="0">
              <a:solidFill>
                <a:schemeClr val="tx1"/>
              </a:solidFill>
            </a:rPr>
            <a:t>60% Retention of Tearing Strength</a:t>
          </a:r>
        </a:p>
      </dgm:t>
    </dgm:pt>
    <dgm:pt modelId="{CE4E91B7-902C-4BAB-AA45-16541703F2F6}" type="parTrans" cxnId="{47E87FA2-1B45-4B8B-8DF3-1902E16E6E35}">
      <dgm:prSet/>
      <dgm:spPr/>
      <dgm:t>
        <a:bodyPr/>
        <a:lstStyle/>
        <a:p>
          <a:endParaRPr lang="en-US">
            <a:solidFill>
              <a:schemeClr val="tx1"/>
            </a:solidFill>
          </a:endParaRPr>
        </a:p>
      </dgm:t>
    </dgm:pt>
    <dgm:pt modelId="{D1016614-F68D-4AB0-9EE3-E55950F94834}" type="sibTrans" cxnId="{47E87FA2-1B45-4B8B-8DF3-1902E16E6E35}">
      <dgm:prSet/>
      <dgm:spPr/>
      <dgm:t>
        <a:bodyPr/>
        <a:lstStyle/>
        <a:p>
          <a:endParaRPr lang="en-US" dirty="0">
            <a:solidFill>
              <a:schemeClr val="tx1"/>
            </a:solidFill>
          </a:endParaRPr>
        </a:p>
      </dgm:t>
    </dgm:pt>
    <dgm:pt modelId="{FB59999C-6040-4971-9A61-F5C326B29E7E}">
      <dgm:prSet phldrT="[Text]" custT="1"/>
      <dgm:spPr/>
      <dgm:t>
        <a:bodyPr/>
        <a:lstStyle/>
        <a:p>
          <a:pPr algn="l"/>
          <a:r>
            <a:rPr lang="en-US" sz="1800" b="1" u="sng" dirty="0" smtClean="0">
              <a:solidFill>
                <a:schemeClr val="tx1"/>
              </a:solidFill>
            </a:rPr>
            <a:t>2011</a:t>
          </a:r>
          <a:r>
            <a:rPr lang="en-US" sz="1800" dirty="0" smtClean="0">
              <a:solidFill>
                <a:schemeClr val="tx1"/>
              </a:solidFill>
            </a:rPr>
            <a:t> TPO ASTM D6878 Updated</a:t>
          </a:r>
        </a:p>
        <a:p>
          <a:pPr algn="r"/>
          <a:r>
            <a:rPr lang="en-US" sz="1800" dirty="0" smtClean="0">
              <a:solidFill>
                <a:schemeClr val="tx1"/>
              </a:solidFill>
            </a:rPr>
            <a:t>Oven Aging (D573) at 240 F (116 C) for </a:t>
          </a:r>
          <a:r>
            <a:rPr lang="en-US" sz="1800" b="1" u="sng" dirty="0" smtClean="0">
              <a:solidFill>
                <a:srgbClr val="FF0000"/>
              </a:solidFill>
            </a:rPr>
            <a:t>224 days</a:t>
          </a:r>
        </a:p>
        <a:p>
          <a:pPr algn="r"/>
          <a:r>
            <a:rPr lang="en-US" sz="1800" dirty="0" smtClean="0">
              <a:solidFill>
                <a:schemeClr val="tx1"/>
              </a:solidFill>
            </a:rPr>
            <a:t>90% Retention of Breaking strength and elongation</a:t>
          </a:r>
        </a:p>
        <a:p>
          <a:pPr algn="r"/>
          <a:r>
            <a:rPr lang="en-US" sz="1800" dirty="0" smtClean="0">
              <a:solidFill>
                <a:schemeClr val="tx1"/>
              </a:solidFill>
            </a:rPr>
            <a:t>60% Retention of Tearing Strength</a:t>
          </a:r>
        </a:p>
      </dgm:t>
    </dgm:pt>
    <dgm:pt modelId="{C9100BC5-8F7B-4896-A2EC-08D1462F75D6}" type="parTrans" cxnId="{8ED38C11-A7A8-4BCC-8B7F-7466E3810385}">
      <dgm:prSet/>
      <dgm:spPr/>
      <dgm:t>
        <a:bodyPr/>
        <a:lstStyle/>
        <a:p>
          <a:endParaRPr lang="en-US">
            <a:solidFill>
              <a:schemeClr val="tx1"/>
            </a:solidFill>
          </a:endParaRPr>
        </a:p>
      </dgm:t>
    </dgm:pt>
    <dgm:pt modelId="{FD5E08FF-0428-4061-9180-950E0BC0DC42}" type="sibTrans" cxnId="{8ED38C11-A7A8-4BCC-8B7F-7466E3810385}">
      <dgm:prSet/>
      <dgm:spPr/>
      <dgm:t>
        <a:bodyPr/>
        <a:lstStyle/>
        <a:p>
          <a:endParaRPr lang="en-US" dirty="0">
            <a:solidFill>
              <a:schemeClr val="tx1"/>
            </a:solidFill>
          </a:endParaRPr>
        </a:p>
      </dgm:t>
    </dgm:pt>
    <dgm:pt modelId="{1BEF84CB-FAAE-4784-9D2C-EDCA1CA4A084}">
      <dgm:prSet phldrT="[Text]" custT="1"/>
      <dgm:spPr>
        <a:solidFill>
          <a:schemeClr val="bg2">
            <a:lumMod val="40000"/>
            <a:lumOff val="60000"/>
            <a:alpha val="90000"/>
          </a:schemeClr>
        </a:solidFill>
        <a:ln>
          <a:noFill/>
        </a:ln>
      </dgm:spPr>
      <dgm:t>
        <a:bodyPr/>
        <a:lstStyle/>
        <a:p>
          <a:pPr algn="l"/>
          <a:r>
            <a:rPr lang="en-US" sz="1800" b="1" u="sng" dirty="0" smtClean="0">
              <a:solidFill>
                <a:schemeClr val="tx1"/>
              </a:solidFill>
            </a:rPr>
            <a:t>2012 -2015 </a:t>
          </a:r>
          <a:r>
            <a:rPr lang="en-US" sz="1800" dirty="0" smtClean="0">
              <a:solidFill>
                <a:schemeClr val="tx1"/>
              </a:solidFill>
            </a:rPr>
            <a:t> TPO ASTM D6878 higher temperature</a:t>
          </a:r>
        </a:p>
        <a:p>
          <a:pPr algn="ctr"/>
          <a:r>
            <a:rPr lang="en-US" sz="1800" dirty="0" smtClean="0">
              <a:solidFill>
                <a:schemeClr val="tx1"/>
              </a:solidFill>
            </a:rPr>
            <a:t> </a:t>
          </a:r>
          <a:r>
            <a:rPr lang="en-US" sz="1800" dirty="0" smtClean="0">
              <a:solidFill>
                <a:schemeClr val="tx1"/>
              </a:solidFill>
            </a:rPr>
            <a:t>Proposed revisions are being review.</a:t>
          </a:r>
          <a:endParaRPr lang="en-US" sz="1800" dirty="0" smtClean="0">
            <a:solidFill>
              <a:schemeClr val="tx1"/>
            </a:solidFill>
          </a:endParaRPr>
        </a:p>
        <a:p>
          <a:pPr algn="r"/>
          <a:r>
            <a:rPr lang="en-US" sz="1800" dirty="0" smtClean="0">
              <a:solidFill>
                <a:schemeClr val="tx1"/>
              </a:solidFill>
            </a:rPr>
            <a:t>Mandrel wrap at 7x magnification for cracks.</a:t>
          </a:r>
        </a:p>
      </dgm:t>
    </dgm:pt>
    <dgm:pt modelId="{B146681A-1B8B-4939-9F5A-2F3AA9AE5725}" type="parTrans" cxnId="{EB8B592C-7964-42C7-BD40-2C60A7CC2170}">
      <dgm:prSet/>
      <dgm:spPr/>
      <dgm:t>
        <a:bodyPr/>
        <a:lstStyle/>
        <a:p>
          <a:endParaRPr lang="en-US">
            <a:solidFill>
              <a:schemeClr val="tx1"/>
            </a:solidFill>
          </a:endParaRPr>
        </a:p>
      </dgm:t>
    </dgm:pt>
    <dgm:pt modelId="{446A57C6-0D0C-4D1B-83D6-D9A145DCF8B8}" type="sibTrans" cxnId="{EB8B592C-7964-42C7-BD40-2C60A7CC2170}">
      <dgm:prSet/>
      <dgm:spPr/>
      <dgm:t>
        <a:bodyPr/>
        <a:lstStyle/>
        <a:p>
          <a:endParaRPr lang="en-US">
            <a:solidFill>
              <a:schemeClr val="tx1"/>
            </a:solidFill>
          </a:endParaRPr>
        </a:p>
      </dgm:t>
    </dgm:pt>
    <dgm:pt modelId="{F1EE8856-B490-42F2-9367-7DF03B932609}" type="pres">
      <dgm:prSet presAssocID="{0A07DEA1-2598-43DC-9A03-5F84CC6FEB64}" presName="outerComposite" presStyleCnt="0">
        <dgm:presLayoutVars>
          <dgm:chMax val="5"/>
          <dgm:dir/>
          <dgm:resizeHandles val="exact"/>
        </dgm:presLayoutVars>
      </dgm:prSet>
      <dgm:spPr/>
      <dgm:t>
        <a:bodyPr/>
        <a:lstStyle/>
        <a:p>
          <a:endParaRPr lang="en-US"/>
        </a:p>
      </dgm:t>
    </dgm:pt>
    <dgm:pt modelId="{B6526C86-B126-477C-B0B9-FBC4CD2DEABD}" type="pres">
      <dgm:prSet presAssocID="{0A07DEA1-2598-43DC-9A03-5F84CC6FEB64}" presName="dummyMaxCanvas" presStyleCnt="0">
        <dgm:presLayoutVars/>
      </dgm:prSet>
      <dgm:spPr/>
      <dgm:t>
        <a:bodyPr/>
        <a:lstStyle/>
        <a:p>
          <a:endParaRPr lang="en-US"/>
        </a:p>
      </dgm:t>
    </dgm:pt>
    <dgm:pt modelId="{CB46B2F4-D01B-4DBE-BB38-5D59191A78E0}" type="pres">
      <dgm:prSet presAssocID="{0A07DEA1-2598-43DC-9A03-5F84CC6FEB64}" presName="ThreeNodes_1" presStyleLbl="node1" presStyleIdx="0" presStyleCnt="3" custLinFactNeighborX="1548" custLinFactNeighborY="4831">
        <dgm:presLayoutVars>
          <dgm:bulletEnabled val="1"/>
        </dgm:presLayoutVars>
      </dgm:prSet>
      <dgm:spPr/>
      <dgm:t>
        <a:bodyPr/>
        <a:lstStyle/>
        <a:p>
          <a:endParaRPr lang="en-US"/>
        </a:p>
      </dgm:t>
    </dgm:pt>
    <dgm:pt modelId="{7294DCD5-52B4-4566-9A15-8BB280F1D82A}" type="pres">
      <dgm:prSet presAssocID="{0A07DEA1-2598-43DC-9A03-5F84CC6FEB64}" presName="ThreeNodes_2" presStyleLbl="node1" presStyleIdx="1" presStyleCnt="3">
        <dgm:presLayoutVars>
          <dgm:bulletEnabled val="1"/>
        </dgm:presLayoutVars>
      </dgm:prSet>
      <dgm:spPr/>
      <dgm:t>
        <a:bodyPr/>
        <a:lstStyle/>
        <a:p>
          <a:endParaRPr lang="en-US"/>
        </a:p>
      </dgm:t>
    </dgm:pt>
    <dgm:pt modelId="{87348E02-5D53-4662-B5D5-1AA2257A3B53}" type="pres">
      <dgm:prSet presAssocID="{0A07DEA1-2598-43DC-9A03-5F84CC6FEB64}" presName="ThreeNodes_3" presStyleLbl="node1" presStyleIdx="2" presStyleCnt="3" custScaleX="102028" custLinFactNeighborX="-4411" custLinFactNeighborY="3382">
        <dgm:presLayoutVars>
          <dgm:bulletEnabled val="1"/>
        </dgm:presLayoutVars>
      </dgm:prSet>
      <dgm:spPr/>
      <dgm:t>
        <a:bodyPr/>
        <a:lstStyle/>
        <a:p>
          <a:endParaRPr lang="en-US"/>
        </a:p>
      </dgm:t>
    </dgm:pt>
    <dgm:pt modelId="{A576D939-5912-410C-A658-8A8CB8F75B5E}" type="pres">
      <dgm:prSet presAssocID="{0A07DEA1-2598-43DC-9A03-5F84CC6FEB64}" presName="ThreeConn_1-2" presStyleLbl="fgAccFollowNode1" presStyleIdx="0" presStyleCnt="2">
        <dgm:presLayoutVars>
          <dgm:bulletEnabled val="1"/>
        </dgm:presLayoutVars>
      </dgm:prSet>
      <dgm:spPr/>
      <dgm:t>
        <a:bodyPr/>
        <a:lstStyle/>
        <a:p>
          <a:endParaRPr lang="en-US"/>
        </a:p>
      </dgm:t>
    </dgm:pt>
    <dgm:pt modelId="{45A80164-4A48-4908-ACEB-69D95884C504}" type="pres">
      <dgm:prSet presAssocID="{0A07DEA1-2598-43DC-9A03-5F84CC6FEB64}" presName="ThreeConn_2-3" presStyleLbl="fgAccFollowNode1" presStyleIdx="1" presStyleCnt="2">
        <dgm:presLayoutVars>
          <dgm:bulletEnabled val="1"/>
        </dgm:presLayoutVars>
      </dgm:prSet>
      <dgm:spPr/>
      <dgm:t>
        <a:bodyPr/>
        <a:lstStyle/>
        <a:p>
          <a:endParaRPr lang="en-US"/>
        </a:p>
      </dgm:t>
    </dgm:pt>
    <dgm:pt modelId="{BDD548E9-7F94-40C0-A867-9CC193CF99CD}" type="pres">
      <dgm:prSet presAssocID="{0A07DEA1-2598-43DC-9A03-5F84CC6FEB64}" presName="ThreeNodes_1_text" presStyleLbl="node1" presStyleIdx="2" presStyleCnt="3">
        <dgm:presLayoutVars>
          <dgm:bulletEnabled val="1"/>
        </dgm:presLayoutVars>
      </dgm:prSet>
      <dgm:spPr/>
      <dgm:t>
        <a:bodyPr/>
        <a:lstStyle/>
        <a:p>
          <a:endParaRPr lang="en-US"/>
        </a:p>
      </dgm:t>
    </dgm:pt>
    <dgm:pt modelId="{50CD1A14-4316-48C0-AF73-19090F3BB00B}" type="pres">
      <dgm:prSet presAssocID="{0A07DEA1-2598-43DC-9A03-5F84CC6FEB64}" presName="ThreeNodes_2_text" presStyleLbl="node1" presStyleIdx="2" presStyleCnt="3">
        <dgm:presLayoutVars>
          <dgm:bulletEnabled val="1"/>
        </dgm:presLayoutVars>
      </dgm:prSet>
      <dgm:spPr/>
      <dgm:t>
        <a:bodyPr/>
        <a:lstStyle/>
        <a:p>
          <a:endParaRPr lang="en-US"/>
        </a:p>
      </dgm:t>
    </dgm:pt>
    <dgm:pt modelId="{9A9CB02C-799B-4F62-B7F4-DA2D6E4DF0F2}" type="pres">
      <dgm:prSet presAssocID="{0A07DEA1-2598-43DC-9A03-5F84CC6FEB64}" presName="ThreeNodes_3_text" presStyleLbl="node1" presStyleIdx="2" presStyleCnt="3">
        <dgm:presLayoutVars>
          <dgm:bulletEnabled val="1"/>
        </dgm:presLayoutVars>
      </dgm:prSet>
      <dgm:spPr/>
      <dgm:t>
        <a:bodyPr/>
        <a:lstStyle/>
        <a:p>
          <a:endParaRPr lang="en-US"/>
        </a:p>
      </dgm:t>
    </dgm:pt>
  </dgm:ptLst>
  <dgm:cxnLst>
    <dgm:cxn modelId="{E0973BE9-2FE0-4ED4-B5E1-1F014C10E258}" type="presOf" srcId="{004D6E88-9701-497E-958A-11E60AEF0487}" destId="{BDD548E9-7F94-40C0-A867-9CC193CF99CD}" srcOrd="1" destOrd="0" presId="urn:microsoft.com/office/officeart/2005/8/layout/vProcess5"/>
    <dgm:cxn modelId="{EB8B592C-7964-42C7-BD40-2C60A7CC2170}" srcId="{0A07DEA1-2598-43DC-9A03-5F84CC6FEB64}" destId="{1BEF84CB-FAAE-4784-9D2C-EDCA1CA4A084}" srcOrd="2" destOrd="0" parTransId="{B146681A-1B8B-4939-9F5A-2F3AA9AE5725}" sibTransId="{446A57C6-0D0C-4D1B-83D6-D9A145DCF8B8}"/>
    <dgm:cxn modelId="{2D850539-6B12-49B7-85F0-413CC975FFC5}" type="presOf" srcId="{FB59999C-6040-4971-9A61-F5C326B29E7E}" destId="{7294DCD5-52B4-4566-9A15-8BB280F1D82A}" srcOrd="0" destOrd="0" presId="urn:microsoft.com/office/officeart/2005/8/layout/vProcess5"/>
    <dgm:cxn modelId="{8ED38C11-A7A8-4BCC-8B7F-7466E3810385}" srcId="{0A07DEA1-2598-43DC-9A03-5F84CC6FEB64}" destId="{FB59999C-6040-4971-9A61-F5C326B29E7E}" srcOrd="1" destOrd="0" parTransId="{C9100BC5-8F7B-4896-A2EC-08D1462F75D6}" sibTransId="{FD5E08FF-0428-4061-9180-950E0BC0DC42}"/>
    <dgm:cxn modelId="{8A05E704-A1BB-4C1B-B84E-B17E4286A72F}" type="presOf" srcId="{FD5E08FF-0428-4061-9180-950E0BC0DC42}" destId="{45A80164-4A48-4908-ACEB-69D95884C504}" srcOrd="0" destOrd="0" presId="urn:microsoft.com/office/officeart/2005/8/layout/vProcess5"/>
    <dgm:cxn modelId="{47E87FA2-1B45-4B8B-8DF3-1902E16E6E35}" srcId="{0A07DEA1-2598-43DC-9A03-5F84CC6FEB64}" destId="{004D6E88-9701-497E-958A-11E60AEF0487}" srcOrd="0" destOrd="0" parTransId="{CE4E91B7-902C-4BAB-AA45-16541703F2F6}" sibTransId="{D1016614-F68D-4AB0-9EE3-E55950F94834}"/>
    <dgm:cxn modelId="{BBFF2F41-3B0D-44FE-BE0E-B2CC382C1BA0}" type="presOf" srcId="{FB59999C-6040-4971-9A61-F5C326B29E7E}" destId="{50CD1A14-4316-48C0-AF73-19090F3BB00B}" srcOrd="1" destOrd="0" presId="urn:microsoft.com/office/officeart/2005/8/layout/vProcess5"/>
    <dgm:cxn modelId="{5B3BDB54-AE9C-478D-B169-31DCB538AFA6}" type="presOf" srcId="{1BEF84CB-FAAE-4784-9D2C-EDCA1CA4A084}" destId="{9A9CB02C-799B-4F62-B7F4-DA2D6E4DF0F2}" srcOrd="1" destOrd="0" presId="urn:microsoft.com/office/officeart/2005/8/layout/vProcess5"/>
    <dgm:cxn modelId="{A301A912-578B-4604-82E0-119BC71E9061}" type="presOf" srcId="{0A07DEA1-2598-43DC-9A03-5F84CC6FEB64}" destId="{F1EE8856-B490-42F2-9367-7DF03B932609}" srcOrd="0" destOrd="0" presId="urn:microsoft.com/office/officeart/2005/8/layout/vProcess5"/>
    <dgm:cxn modelId="{08D6B491-F6C2-4E04-BA23-BD33A90D8860}" type="presOf" srcId="{004D6E88-9701-497E-958A-11E60AEF0487}" destId="{CB46B2F4-D01B-4DBE-BB38-5D59191A78E0}" srcOrd="0" destOrd="0" presId="urn:microsoft.com/office/officeart/2005/8/layout/vProcess5"/>
    <dgm:cxn modelId="{054DC71A-481F-4CD4-BFD9-1E35324FF4F9}" type="presOf" srcId="{D1016614-F68D-4AB0-9EE3-E55950F94834}" destId="{A576D939-5912-410C-A658-8A8CB8F75B5E}" srcOrd="0" destOrd="0" presId="urn:microsoft.com/office/officeart/2005/8/layout/vProcess5"/>
    <dgm:cxn modelId="{5DBFDFC9-BBAB-4D56-8378-1FFC30E0BF29}" type="presOf" srcId="{1BEF84CB-FAAE-4784-9D2C-EDCA1CA4A084}" destId="{87348E02-5D53-4662-B5D5-1AA2257A3B53}" srcOrd="0" destOrd="0" presId="urn:microsoft.com/office/officeart/2005/8/layout/vProcess5"/>
    <dgm:cxn modelId="{D31F2B44-8B2E-4E2C-B4A5-4396617D5323}" type="presParOf" srcId="{F1EE8856-B490-42F2-9367-7DF03B932609}" destId="{B6526C86-B126-477C-B0B9-FBC4CD2DEABD}" srcOrd="0" destOrd="0" presId="urn:microsoft.com/office/officeart/2005/8/layout/vProcess5"/>
    <dgm:cxn modelId="{8F822112-89AB-4BA7-B019-D618963051F5}" type="presParOf" srcId="{F1EE8856-B490-42F2-9367-7DF03B932609}" destId="{CB46B2F4-D01B-4DBE-BB38-5D59191A78E0}" srcOrd="1" destOrd="0" presId="urn:microsoft.com/office/officeart/2005/8/layout/vProcess5"/>
    <dgm:cxn modelId="{B2EF9B1B-E678-4CAB-8106-1F64132F1C95}" type="presParOf" srcId="{F1EE8856-B490-42F2-9367-7DF03B932609}" destId="{7294DCD5-52B4-4566-9A15-8BB280F1D82A}" srcOrd="2" destOrd="0" presId="urn:microsoft.com/office/officeart/2005/8/layout/vProcess5"/>
    <dgm:cxn modelId="{6C1A24F2-95C4-48B4-8F8F-B1C69EC4F599}" type="presParOf" srcId="{F1EE8856-B490-42F2-9367-7DF03B932609}" destId="{87348E02-5D53-4662-B5D5-1AA2257A3B53}" srcOrd="3" destOrd="0" presId="urn:microsoft.com/office/officeart/2005/8/layout/vProcess5"/>
    <dgm:cxn modelId="{1F54EB16-444D-477A-BB7B-A3AB283FEDC8}" type="presParOf" srcId="{F1EE8856-B490-42F2-9367-7DF03B932609}" destId="{A576D939-5912-410C-A658-8A8CB8F75B5E}" srcOrd="4" destOrd="0" presId="urn:microsoft.com/office/officeart/2005/8/layout/vProcess5"/>
    <dgm:cxn modelId="{ACAA8DB0-B29E-454F-8F20-08F759D041D6}" type="presParOf" srcId="{F1EE8856-B490-42F2-9367-7DF03B932609}" destId="{45A80164-4A48-4908-ACEB-69D95884C504}" srcOrd="5" destOrd="0" presId="urn:microsoft.com/office/officeart/2005/8/layout/vProcess5"/>
    <dgm:cxn modelId="{F7F73697-B954-4D33-89A2-50245FD95145}" type="presParOf" srcId="{F1EE8856-B490-42F2-9367-7DF03B932609}" destId="{BDD548E9-7F94-40C0-A867-9CC193CF99CD}" srcOrd="6" destOrd="0" presId="urn:microsoft.com/office/officeart/2005/8/layout/vProcess5"/>
    <dgm:cxn modelId="{005B155C-AB19-4C3A-B4A8-5F7C67790E60}" type="presParOf" srcId="{F1EE8856-B490-42F2-9367-7DF03B932609}" destId="{50CD1A14-4316-48C0-AF73-19090F3BB00B}" srcOrd="7" destOrd="0" presId="urn:microsoft.com/office/officeart/2005/8/layout/vProcess5"/>
    <dgm:cxn modelId="{6109C800-421B-487C-8E6C-81D952B44EDD}" type="presParOf" srcId="{F1EE8856-B490-42F2-9367-7DF03B932609}" destId="{9A9CB02C-799B-4F62-B7F4-DA2D6E4DF0F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6B2F4-D01B-4DBE-BB38-5D59191A78E0}">
      <dsp:nvSpPr>
        <dsp:cNvPr id="0" name=""/>
        <dsp:cNvSpPr/>
      </dsp:nvSpPr>
      <dsp:spPr>
        <a:xfrm>
          <a:off x="0" y="0"/>
          <a:ext cx="6995160" cy="146304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solidFill>
                <a:schemeClr val="tx1"/>
              </a:solidFill>
            </a:rPr>
            <a:t>2003</a:t>
          </a:r>
          <a:r>
            <a:rPr lang="en-US" sz="1800" kern="1200" dirty="0" smtClean="0">
              <a:solidFill>
                <a:schemeClr val="tx1"/>
              </a:solidFill>
            </a:rPr>
            <a:t> TPO ASTM D6878 Adopted</a:t>
          </a:r>
        </a:p>
        <a:p>
          <a:pPr lvl="0" algn="r" defTabSz="800100">
            <a:lnSpc>
              <a:spcPct val="90000"/>
            </a:lnSpc>
            <a:spcBef>
              <a:spcPct val="0"/>
            </a:spcBef>
            <a:spcAft>
              <a:spcPct val="35000"/>
            </a:spcAft>
          </a:pPr>
          <a:r>
            <a:rPr lang="en-US" sz="1800" kern="1200" dirty="0" smtClean="0">
              <a:solidFill>
                <a:schemeClr val="tx1"/>
              </a:solidFill>
            </a:rPr>
            <a:t>UV Xenon Arc Minimum: 5040 kJ/m</a:t>
          </a:r>
          <a:r>
            <a:rPr lang="en-US" sz="1800" kern="1200" baseline="30000" dirty="0" smtClean="0">
              <a:solidFill>
                <a:schemeClr val="tx1"/>
              </a:solidFill>
            </a:rPr>
            <a:t>2</a:t>
          </a:r>
          <a:r>
            <a:rPr lang="en-US" sz="1800" kern="1200" dirty="0" smtClean="0">
              <a:solidFill>
                <a:schemeClr val="tx1"/>
              </a:solidFill>
            </a:rPr>
            <a:t>-nm</a:t>
          </a:r>
        </a:p>
        <a:p>
          <a:pPr lvl="0" algn="r" defTabSz="800100">
            <a:lnSpc>
              <a:spcPct val="90000"/>
            </a:lnSpc>
            <a:spcBef>
              <a:spcPct val="0"/>
            </a:spcBef>
            <a:spcAft>
              <a:spcPct val="35000"/>
            </a:spcAft>
          </a:pPr>
          <a:r>
            <a:rPr lang="en-US" sz="1800" kern="1200" dirty="0" smtClean="0">
              <a:solidFill>
                <a:schemeClr val="tx1"/>
              </a:solidFill>
            </a:rPr>
            <a:t>60% Retention of Physical Properties</a:t>
          </a:r>
        </a:p>
        <a:p>
          <a:pPr lvl="0" algn="r" defTabSz="800100">
            <a:lnSpc>
              <a:spcPct val="90000"/>
            </a:lnSpc>
            <a:spcBef>
              <a:spcPct val="0"/>
            </a:spcBef>
            <a:spcAft>
              <a:spcPct val="35000"/>
            </a:spcAft>
          </a:pPr>
          <a:r>
            <a:rPr lang="en-US" sz="1800" kern="1200" dirty="0" smtClean="0">
              <a:solidFill>
                <a:schemeClr val="tx1"/>
              </a:solidFill>
            </a:rPr>
            <a:t>Visual Inspection at 7X over a Mandrel for cracks</a:t>
          </a:r>
          <a:endParaRPr lang="en-US" sz="1800" kern="1200" dirty="0">
            <a:solidFill>
              <a:schemeClr val="tx1"/>
            </a:solidFill>
          </a:endParaRPr>
        </a:p>
      </dsp:txBody>
      <dsp:txXfrm>
        <a:off x="42851" y="42851"/>
        <a:ext cx="5416425" cy="1377338"/>
      </dsp:txXfrm>
    </dsp:sp>
    <dsp:sp modelId="{7294DCD5-52B4-4566-9A15-8BB280F1D82A}">
      <dsp:nvSpPr>
        <dsp:cNvPr id="0" name=""/>
        <dsp:cNvSpPr/>
      </dsp:nvSpPr>
      <dsp:spPr>
        <a:xfrm>
          <a:off x="617219" y="1706879"/>
          <a:ext cx="6995160" cy="1463040"/>
        </a:xfrm>
        <a:prstGeom prst="roundRect">
          <a:avLst>
            <a:gd name="adj" fmla="val 10000"/>
          </a:avLst>
        </a:prstGeom>
        <a:solidFill>
          <a:schemeClr val="accent1">
            <a:shade val="80000"/>
            <a:hueOff val="6129"/>
            <a:satOff val="6459"/>
            <a:lumOff val="7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solidFill>
                <a:schemeClr val="tx1"/>
              </a:solidFill>
            </a:rPr>
            <a:t>2006</a:t>
          </a:r>
          <a:r>
            <a:rPr lang="en-US" sz="1800" kern="1200" dirty="0" smtClean="0">
              <a:solidFill>
                <a:schemeClr val="tx1"/>
              </a:solidFill>
            </a:rPr>
            <a:t> TPO ASTM D6878 Updated</a:t>
          </a:r>
        </a:p>
        <a:p>
          <a:pPr lvl="0" algn="r" defTabSz="800100">
            <a:lnSpc>
              <a:spcPct val="90000"/>
            </a:lnSpc>
            <a:spcBef>
              <a:spcPct val="0"/>
            </a:spcBef>
            <a:spcAft>
              <a:spcPct val="35000"/>
            </a:spcAft>
          </a:pPr>
          <a:r>
            <a:rPr lang="en-US" sz="1800" kern="1200" dirty="0" smtClean="0">
              <a:solidFill>
                <a:schemeClr val="tx1"/>
              </a:solidFill>
            </a:rPr>
            <a:t>UV Xenon Arc Minimum: </a:t>
          </a:r>
          <a:r>
            <a:rPr lang="en-US" sz="1800" b="1" u="sng" kern="1200" dirty="0" smtClean="0">
              <a:solidFill>
                <a:srgbClr val="FF0000"/>
              </a:solidFill>
            </a:rPr>
            <a:t>10,080 kJ/m</a:t>
          </a:r>
          <a:r>
            <a:rPr lang="en-US" sz="1800" b="1" u="sng" kern="1200" baseline="30000" dirty="0" smtClean="0">
              <a:solidFill>
                <a:srgbClr val="FF0000"/>
              </a:solidFill>
            </a:rPr>
            <a:t>2</a:t>
          </a:r>
          <a:r>
            <a:rPr lang="en-US" sz="1800" b="1" u="sng" kern="1200" dirty="0" smtClean="0">
              <a:solidFill>
                <a:srgbClr val="FF0000"/>
              </a:solidFill>
            </a:rPr>
            <a:t>-nm</a:t>
          </a:r>
        </a:p>
        <a:p>
          <a:pPr lvl="0" algn="r" defTabSz="800100">
            <a:lnSpc>
              <a:spcPct val="90000"/>
            </a:lnSpc>
            <a:spcBef>
              <a:spcPct val="0"/>
            </a:spcBef>
            <a:spcAft>
              <a:spcPct val="35000"/>
            </a:spcAft>
          </a:pPr>
          <a:r>
            <a:rPr lang="en-US" sz="1800" kern="1200" dirty="0" smtClean="0">
              <a:solidFill>
                <a:schemeClr val="tx1"/>
              </a:solidFill>
            </a:rPr>
            <a:t>60% Retention of Physical Properties</a:t>
          </a:r>
        </a:p>
        <a:p>
          <a:pPr lvl="0" algn="r" defTabSz="800100">
            <a:lnSpc>
              <a:spcPct val="90000"/>
            </a:lnSpc>
            <a:spcBef>
              <a:spcPct val="0"/>
            </a:spcBef>
            <a:spcAft>
              <a:spcPct val="35000"/>
            </a:spcAft>
          </a:pPr>
          <a:r>
            <a:rPr lang="en-US" sz="1800" kern="1200" dirty="0" smtClean="0">
              <a:solidFill>
                <a:schemeClr val="tx1"/>
              </a:solidFill>
            </a:rPr>
            <a:t>Visual Inspection at 7X over a Mandrel for cracks</a:t>
          </a:r>
          <a:endParaRPr lang="en-US" sz="1800" kern="1200" dirty="0">
            <a:solidFill>
              <a:schemeClr val="tx1"/>
            </a:solidFill>
          </a:endParaRPr>
        </a:p>
      </dsp:txBody>
      <dsp:txXfrm>
        <a:off x="660070" y="1749730"/>
        <a:ext cx="5341262" cy="1377338"/>
      </dsp:txXfrm>
    </dsp:sp>
    <dsp:sp modelId="{87348E02-5D53-4662-B5D5-1AA2257A3B53}">
      <dsp:nvSpPr>
        <dsp:cNvPr id="0" name=""/>
        <dsp:cNvSpPr/>
      </dsp:nvSpPr>
      <dsp:spPr>
        <a:xfrm>
          <a:off x="1234439" y="3413759"/>
          <a:ext cx="6995160" cy="1463040"/>
        </a:xfrm>
        <a:prstGeom prst="roundRect">
          <a:avLst>
            <a:gd name="adj" fmla="val 10000"/>
          </a:avLst>
        </a:prstGeom>
        <a:solidFill>
          <a:schemeClr val="accent5">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solidFill>
                <a:schemeClr val="tx1"/>
              </a:solidFill>
            </a:rPr>
            <a:t>2008</a:t>
          </a:r>
          <a:r>
            <a:rPr lang="en-US" sz="1800" kern="1200" dirty="0" smtClean="0">
              <a:solidFill>
                <a:schemeClr val="tx1"/>
              </a:solidFill>
            </a:rPr>
            <a:t> TPO ASTM D6878 Updated</a:t>
          </a:r>
        </a:p>
        <a:p>
          <a:pPr lvl="0" algn="r" defTabSz="800100">
            <a:lnSpc>
              <a:spcPct val="90000"/>
            </a:lnSpc>
            <a:spcBef>
              <a:spcPct val="0"/>
            </a:spcBef>
            <a:spcAft>
              <a:spcPct val="35000"/>
            </a:spcAft>
          </a:pPr>
          <a:r>
            <a:rPr lang="en-US" sz="1800" kern="1200" dirty="0" smtClean="0">
              <a:solidFill>
                <a:schemeClr val="tx1"/>
              </a:solidFill>
            </a:rPr>
            <a:t>UV Xenon Arc Minimum: </a:t>
          </a:r>
          <a:r>
            <a:rPr lang="en-US" sz="1800" b="1" u="sng" kern="1200" dirty="0" smtClean="0">
              <a:solidFill>
                <a:schemeClr val="tx1"/>
              </a:solidFill>
            </a:rPr>
            <a:t>10,080 kJ/m</a:t>
          </a:r>
          <a:r>
            <a:rPr lang="en-US" sz="1800" b="1" u="sng" kern="1200" baseline="30000" dirty="0" smtClean="0">
              <a:solidFill>
                <a:schemeClr val="tx1"/>
              </a:solidFill>
            </a:rPr>
            <a:t>2</a:t>
          </a:r>
          <a:r>
            <a:rPr lang="en-US" sz="1800" b="1" u="sng" kern="1200" dirty="0" smtClean="0">
              <a:solidFill>
                <a:schemeClr val="tx1"/>
              </a:solidFill>
            </a:rPr>
            <a:t>-nm</a:t>
          </a:r>
        </a:p>
        <a:p>
          <a:pPr lvl="0" algn="r" defTabSz="800100">
            <a:lnSpc>
              <a:spcPct val="90000"/>
            </a:lnSpc>
            <a:spcBef>
              <a:spcPct val="0"/>
            </a:spcBef>
            <a:spcAft>
              <a:spcPct val="35000"/>
            </a:spcAft>
          </a:pPr>
          <a:r>
            <a:rPr lang="en-US" sz="1800" strike="sngStrike" kern="1200" baseline="0" dirty="0" smtClean="0">
              <a:solidFill>
                <a:srgbClr val="FF0000"/>
              </a:solidFill>
            </a:rPr>
            <a:t>60% Retention of Physical Properties</a:t>
          </a:r>
        </a:p>
        <a:p>
          <a:pPr lvl="0" algn="r" defTabSz="800100">
            <a:lnSpc>
              <a:spcPct val="90000"/>
            </a:lnSpc>
            <a:spcBef>
              <a:spcPct val="0"/>
            </a:spcBef>
            <a:spcAft>
              <a:spcPct val="35000"/>
            </a:spcAft>
          </a:pPr>
          <a:r>
            <a:rPr lang="en-US" sz="1800" kern="1200" dirty="0" smtClean="0">
              <a:solidFill>
                <a:schemeClr val="tx1"/>
              </a:solidFill>
            </a:rPr>
            <a:t>Visual Inspection at 7X over a Mandrel for cracks</a:t>
          </a:r>
          <a:endParaRPr lang="en-US" sz="1800" kern="1200" dirty="0">
            <a:solidFill>
              <a:schemeClr val="tx1"/>
            </a:solidFill>
          </a:endParaRPr>
        </a:p>
      </dsp:txBody>
      <dsp:txXfrm>
        <a:off x="1277290" y="3456610"/>
        <a:ext cx="5341262" cy="1377338"/>
      </dsp:txXfrm>
    </dsp:sp>
    <dsp:sp modelId="{A576D939-5912-410C-A658-8A8CB8F75B5E}">
      <dsp:nvSpPr>
        <dsp:cNvPr id="0" name=""/>
        <dsp:cNvSpPr/>
      </dsp:nvSpPr>
      <dsp:spPr>
        <a:xfrm>
          <a:off x="6044184" y="1109472"/>
          <a:ext cx="950976" cy="95097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solidFill>
              <a:schemeClr val="tx1"/>
            </a:solidFill>
          </a:endParaRPr>
        </a:p>
      </dsp:txBody>
      <dsp:txXfrm>
        <a:off x="6258154" y="1109472"/>
        <a:ext cx="523036" cy="715609"/>
      </dsp:txXfrm>
    </dsp:sp>
    <dsp:sp modelId="{45A80164-4A48-4908-ACEB-69D95884C504}">
      <dsp:nvSpPr>
        <dsp:cNvPr id="0" name=""/>
        <dsp:cNvSpPr/>
      </dsp:nvSpPr>
      <dsp:spPr>
        <a:xfrm>
          <a:off x="6661403" y="2806598"/>
          <a:ext cx="950976" cy="95097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solidFill>
              <a:schemeClr val="tx1"/>
            </a:solidFill>
          </a:endParaRPr>
        </a:p>
      </dsp:txBody>
      <dsp:txXfrm>
        <a:off x="6875373" y="2806598"/>
        <a:ext cx="523036" cy="715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6B2F4-D01B-4DBE-BB38-5D59191A78E0}">
      <dsp:nvSpPr>
        <dsp:cNvPr id="0" name=""/>
        <dsp:cNvSpPr/>
      </dsp:nvSpPr>
      <dsp:spPr>
        <a:xfrm>
          <a:off x="76190" y="76201"/>
          <a:ext cx="7319010" cy="157734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solidFill>
                <a:schemeClr val="tx1"/>
              </a:solidFill>
            </a:rPr>
            <a:t>2003</a:t>
          </a:r>
          <a:r>
            <a:rPr lang="en-US" sz="1800" kern="1200" dirty="0" smtClean="0">
              <a:solidFill>
                <a:schemeClr val="tx1"/>
              </a:solidFill>
            </a:rPr>
            <a:t> TPO ASTM D6878 Adopted</a:t>
          </a:r>
        </a:p>
        <a:p>
          <a:pPr lvl="0" algn="r" defTabSz="800100">
            <a:lnSpc>
              <a:spcPct val="90000"/>
            </a:lnSpc>
            <a:spcBef>
              <a:spcPct val="0"/>
            </a:spcBef>
            <a:spcAft>
              <a:spcPct val="35000"/>
            </a:spcAft>
          </a:pPr>
          <a:r>
            <a:rPr lang="en-US" sz="1800" kern="1200" dirty="0" smtClean="0">
              <a:solidFill>
                <a:schemeClr val="tx1"/>
              </a:solidFill>
            </a:rPr>
            <a:t>Oven Aging (D573) at 240 F (116 C) for 28 days</a:t>
          </a:r>
        </a:p>
        <a:p>
          <a:pPr lvl="0" algn="r" defTabSz="800100">
            <a:lnSpc>
              <a:spcPct val="90000"/>
            </a:lnSpc>
            <a:spcBef>
              <a:spcPct val="0"/>
            </a:spcBef>
            <a:spcAft>
              <a:spcPct val="35000"/>
            </a:spcAft>
          </a:pPr>
          <a:r>
            <a:rPr lang="en-US" sz="1800" kern="1200" dirty="0" smtClean="0">
              <a:solidFill>
                <a:schemeClr val="tx1"/>
              </a:solidFill>
            </a:rPr>
            <a:t>90% Retention of Breaking strength and elongation</a:t>
          </a:r>
        </a:p>
        <a:p>
          <a:pPr lvl="0" algn="r" defTabSz="800100">
            <a:lnSpc>
              <a:spcPct val="90000"/>
            </a:lnSpc>
            <a:spcBef>
              <a:spcPct val="0"/>
            </a:spcBef>
            <a:spcAft>
              <a:spcPct val="35000"/>
            </a:spcAft>
          </a:pPr>
          <a:r>
            <a:rPr lang="en-US" sz="1800" kern="1200" dirty="0" smtClean="0">
              <a:solidFill>
                <a:schemeClr val="tx1"/>
              </a:solidFill>
            </a:rPr>
            <a:t>60% Retention of Tearing Strength</a:t>
          </a:r>
        </a:p>
      </dsp:txBody>
      <dsp:txXfrm>
        <a:off x="122389" y="122400"/>
        <a:ext cx="5616936" cy="1484942"/>
      </dsp:txXfrm>
    </dsp:sp>
    <dsp:sp modelId="{7294DCD5-52B4-4566-9A15-8BB280F1D82A}">
      <dsp:nvSpPr>
        <dsp:cNvPr id="0" name=""/>
        <dsp:cNvSpPr/>
      </dsp:nvSpPr>
      <dsp:spPr>
        <a:xfrm>
          <a:off x="608687" y="1840229"/>
          <a:ext cx="7319010" cy="1577340"/>
        </a:xfrm>
        <a:prstGeom prst="roundRect">
          <a:avLst>
            <a:gd name="adj" fmla="val 10000"/>
          </a:avLst>
        </a:prstGeom>
        <a:solidFill>
          <a:schemeClr val="accent1">
            <a:shade val="80000"/>
            <a:hueOff val="6129"/>
            <a:satOff val="6459"/>
            <a:lumOff val="7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solidFill>
                <a:schemeClr val="tx1"/>
              </a:solidFill>
            </a:rPr>
            <a:t>2011</a:t>
          </a:r>
          <a:r>
            <a:rPr lang="en-US" sz="1800" kern="1200" dirty="0" smtClean="0">
              <a:solidFill>
                <a:schemeClr val="tx1"/>
              </a:solidFill>
            </a:rPr>
            <a:t> TPO ASTM D6878 Updated</a:t>
          </a:r>
        </a:p>
        <a:p>
          <a:pPr lvl="0" algn="r" defTabSz="800100">
            <a:lnSpc>
              <a:spcPct val="90000"/>
            </a:lnSpc>
            <a:spcBef>
              <a:spcPct val="0"/>
            </a:spcBef>
            <a:spcAft>
              <a:spcPct val="35000"/>
            </a:spcAft>
          </a:pPr>
          <a:r>
            <a:rPr lang="en-US" sz="1800" kern="1200" dirty="0" smtClean="0">
              <a:solidFill>
                <a:schemeClr val="tx1"/>
              </a:solidFill>
            </a:rPr>
            <a:t>Oven Aging (D573) at 240 F (116 C) for </a:t>
          </a:r>
          <a:r>
            <a:rPr lang="en-US" sz="1800" b="1" u="sng" kern="1200" dirty="0" smtClean="0">
              <a:solidFill>
                <a:srgbClr val="FF0000"/>
              </a:solidFill>
            </a:rPr>
            <a:t>224 days</a:t>
          </a:r>
        </a:p>
        <a:p>
          <a:pPr lvl="0" algn="r" defTabSz="800100">
            <a:lnSpc>
              <a:spcPct val="90000"/>
            </a:lnSpc>
            <a:spcBef>
              <a:spcPct val="0"/>
            </a:spcBef>
            <a:spcAft>
              <a:spcPct val="35000"/>
            </a:spcAft>
          </a:pPr>
          <a:r>
            <a:rPr lang="en-US" sz="1800" kern="1200" dirty="0" smtClean="0">
              <a:solidFill>
                <a:schemeClr val="tx1"/>
              </a:solidFill>
            </a:rPr>
            <a:t>90% Retention of Breaking strength and elongation</a:t>
          </a:r>
        </a:p>
        <a:p>
          <a:pPr lvl="0" algn="r" defTabSz="800100">
            <a:lnSpc>
              <a:spcPct val="90000"/>
            </a:lnSpc>
            <a:spcBef>
              <a:spcPct val="0"/>
            </a:spcBef>
            <a:spcAft>
              <a:spcPct val="35000"/>
            </a:spcAft>
          </a:pPr>
          <a:r>
            <a:rPr lang="en-US" sz="1800" kern="1200" dirty="0" smtClean="0">
              <a:solidFill>
                <a:schemeClr val="tx1"/>
              </a:solidFill>
            </a:rPr>
            <a:t>60% Retention of Tearing Strength</a:t>
          </a:r>
        </a:p>
      </dsp:txBody>
      <dsp:txXfrm>
        <a:off x="654886" y="1886428"/>
        <a:ext cx="5555546" cy="1484942"/>
      </dsp:txXfrm>
    </dsp:sp>
    <dsp:sp modelId="{87348E02-5D53-4662-B5D5-1AA2257A3B53}">
      <dsp:nvSpPr>
        <dsp:cNvPr id="0" name=""/>
        <dsp:cNvSpPr/>
      </dsp:nvSpPr>
      <dsp:spPr>
        <a:xfrm>
          <a:off x="857426" y="3680459"/>
          <a:ext cx="7467439" cy="1577340"/>
        </a:xfrm>
        <a:prstGeom prst="roundRect">
          <a:avLst>
            <a:gd name="adj" fmla="val 10000"/>
          </a:avLst>
        </a:prstGeom>
        <a:solidFill>
          <a:schemeClr val="bg2">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solidFill>
                <a:schemeClr val="tx1"/>
              </a:solidFill>
            </a:rPr>
            <a:t>2012 -2015 </a:t>
          </a:r>
          <a:r>
            <a:rPr lang="en-US" sz="1800" kern="1200" dirty="0" smtClean="0">
              <a:solidFill>
                <a:schemeClr val="tx1"/>
              </a:solidFill>
            </a:rPr>
            <a:t> TPO ASTM D6878 higher temperature</a:t>
          </a:r>
        </a:p>
        <a:p>
          <a:pPr lvl="0" algn="ctr" defTabSz="800100">
            <a:lnSpc>
              <a:spcPct val="90000"/>
            </a:lnSpc>
            <a:spcBef>
              <a:spcPct val="0"/>
            </a:spcBef>
            <a:spcAft>
              <a:spcPct val="35000"/>
            </a:spcAft>
          </a:pPr>
          <a:r>
            <a:rPr lang="en-US" sz="1800" kern="1200" dirty="0" smtClean="0">
              <a:solidFill>
                <a:schemeClr val="tx1"/>
              </a:solidFill>
            </a:rPr>
            <a:t> </a:t>
          </a:r>
          <a:r>
            <a:rPr lang="en-US" sz="1800" kern="1200" dirty="0" smtClean="0">
              <a:solidFill>
                <a:schemeClr val="tx1"/>
              </a:solidFill>
            </a:rPr>
            <a:t>Proposed revisions are being review.</a:t>
          </a:r>
          <a:endParaRPr lang="en-US" sz="1800" kern="1200" dirty="0" smtClean="0">
            <a:solidFill>
              <a:schemeClr val="tx1"/>
            </a:solidFill>
          </a:endParaRPr>
        </a:p>
        <a:p>
          <a:pPr lvl="0" algn="r" defTabSz="800100">
            <a:lnSpc>
              <a:spcPct val="90000"/>
            </a:lnSpc>
            <a:spcBef>
              <a:spcPct val="0"/>
            </a:spcBef>
            <a:spcAft>
              <a:spcPct val="35000"/>
            </a:spcAft>
          </a:pPr>
          <a:r>
            <a:rPr lang="en-US" sz="1800" kern="1200" dirty="0" smtClean="0">
              <a:solidFill>
                <a:schemeClr val="tx1"/>
              </a:solidFill>
            </a:rPr>
            <a:t>Mandrel wrap at 7x magnification for cracks.</a:t>
          </a:r>
        </a:p>
      </dsp:txBody>
      <dsp:txXfrm>
        <a:off x="903625" y="3726658"/>
        <a:ext cx="5670086" cy="1484942"/>
      </dsp:txXfrm>
    </dsp:sp>
    <dsp:sp modelId="{A576D939-5912-410C-A658-8A8CB8F75B5E}">
      <dsp:nvSpPr>
        <dsp:cNvPr id="0" name=""/>
        <dsp:cNvSpPr/>
      </dsp:nvSpPr>
      <dsp:spPr>
        <a:xfrm>
          <a:off x="6256631" y="1196149"/>
          <a:ext cx="1025271" cy="102527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solidFill>
              <a:schemeClr val="tx1"/>
            </a:solidFill>
          </a:endParaRPr>
        </a:p>
      </dsp:txBody>
      <dsp:txXfrm>
        <a:off x="6487317" y="1196149"/>
        <a:ext cx="563899" cy="771516"/>
      </dsp:txXfrm>
    </dsp:sp>
    <dsp:sp modelId="{45A80164-4A48-4908-ACEB-69D95884C504}">
      <dsp:nvSpPr>
        <dsp:cNvPr id="0" name=""/>
        <dsp:cNvSpPr/>
      </dsp:nvSpPr>
      <dsp:spPr>
        <a:xfrm>
          <a:off x="6902426" y="3025863"/>
          <a:ext cx="1025271" cy="102527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solidFill>
              <a:schemeClr val="tx1"/>
            </a:solidFill>
          </a:endParaRPr>
        </a:p>
      </dsp:txBody>
      <dsp:txXfrm>
        <a:off x="7133112" y="3025863"/>
        <a:ext cx="563899" cy="77151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0.22642</cdr:x>
      <cdr:y>0.6898</cdr:y>
    </cdr:from>
    <cdr:to>
      <cdr:x>1</cdr:x>
      <cdr:y>0.6898</cdr:y>
    </cdr:to>
    <cdr:cxnSp macro="">
      <cdr:nvCxnSpPr>
        <cdr:cNvPr id="3" name="Straight Connector 2"/>
        <cdr:cNvCxnSpPr/>
      </cdr:nvCxnSpPr>
      <cdr:spPr>
        <a:xfrm xmlns:a="http://schemas.openxmlformats.org/drawingml/2006/main">
          <a:off x="914400" y="2724090"/>
          <a:ext cx="3124200" cy="0"/>
        </a:xfrm>
        <a:prstGeom xmlns:a="http://schemas.openxmlformats.org/drawingml/2006/main" prst="line">
          <a:avLst/>
        </a:prstGeom>
        <a:ln xmlns:a="http://schemas.openxmlformats.org/drawingml/2006/main" w="444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0.01391</cdr:x>
      <cdr:y>0.29532</cdr:y>
    </cdr:from>
    <cdr:to>
      <cdr:x>0.0531</cdr:x>
      <cdr:y>0.60285</cdr:y>
    </cdr:to>
    <cdr:sp macro="" textlink="">
      <cdr:nvSpPr>
        <cdr:cNvPr id="2" name="TextBox 1"/>
        <cdr:cNvSpPr txBox="1"/>
      </cdr:nvSpPr>
      <cdr:spPr>
        <a:xfrm xmlns:a="http://schemas.openxmlformats.org/drawingml/2006/main" rot="16200000">
          <a:off x="-466723" y="1952625"/>
          <a:ext cx="143827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Maximum Load (</a:t>
          </a:r>
          <a:r>
            <a:rPr lang="en-US" sz="1400" b="1" dirty="0" err="1"/>
            <a:t>lbf</a:t>
          </a:r>
          <a:r>
            <a:rPr lang="en-US" sz="1400" b="1" dirty="0"/>
            <a:t>)</a:t>
          </a:r>
        </a:p>
      </cdr:txBody>
    </cdr:sp>
  </cdr:relSizeAnchor>
  <cdr:relSizeAnchor xmlns:cdr="http://schemas.openxmlformats.org/drawingml/2006/chartDrawing">
    <cdr:from>
      <cdr:x>0.92457</cdr:x>
      <cdr:y>0.25119</cdr:y>
    </cdr:from>
    <cdr:to>
      <cdr:x>0.96376</cdr:x>
      <cdr:y>0.71894</cdr:y>
    </cdr:to>
    <cdr:sp macro="" textlink="">
      <cdr:nvSpPr>
        <cdr:cNvPr id="4" name="TextBox 1"/>
        <cdr:cNvSpPr txBox="1"/>
      </cdr:nvSpPr>
      <cdr:spPr>
        <a:xfrm xmlns:a="http://schemas.openxmlformats.org/drawingml/2006/main" rot="5400000">
          <a:off x="6019799" y="2120900"/>
          <a:ext cx="2187575"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en-US" sz="1400" b="1" dirty="0">
              <a:effectLst/>
            </a:rPr>
            <a:t>Days to Weight Loss &gt; 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0EF81CEE-8350-0B49-ABCA-A6BFEF2EEACD}" type="datetimeFigureOut">
              <a:rPr lang="en-US"/>
              <a:pPr>
                <a:defRPr/>
              </a:pPr>
              <a:t>3/2/2016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5DD69916-617D-674A-BF4C-6C6BCFE16E35}" type="slidenum">
              <a:rPr lang="en-US"/>
              <a:pPr>
                <a:defRPr/>
              </a:pPr>
              <a:t>‹#›</a:t>
            </a:fld>
            <a:endParaRPr lang="en-US" dirty="0"/>
          </a:p>
        </p:txBody>
      </p:sp>
    </p:spTree>
    <p:extLst>
      <p:ext uri="{BB962C8B-B14F-4D97-AF65-F5344CB8AC3E}">
        <p14:creationId xmlns:p14="http://schemas.microsoft.com/office/powerpoint/2010/main" val="3606200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98B15F16-14A2-8C41-ABB4-1EED773C8B09}" type="datetimeFigureOut">
              <a:rPr lang="en-US"/>
              <a:pPr>
                <a:defRPr/>
              </a:pPr>
              <a:t>3/2/2016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F5B3DD62-9DEF-8E4B-8633-519612331213}" type="slidenum">
              <a:rPr lang="en-US"/>
              <a:pPr>
                <a:defRPr/>
              </a:pPr>
              <a:t>‹#›</a:t>
            </a:fld>
            <a:endParaRPr lang="en-US" dirty="0"/>
          </a:p>
        </p:txBody>
      </p:sp>
    </p:spTree>
    <p:extLst>
      <p:ext uri="{BB962C8B-B14F-4D97-AF65-F5344CB8AC3E}">
        <p14:creationId xmlns:p14="http://schemas.microsoft.com/office/powerpoint/2010/main" val="51480616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2</a:t>
            </a:fld>
            <a:endParaRPr lang="en-US" dirty="0"/>
          </a:p>
        </p:txBody>
      </p:sp>
    </p:spTree>
    <p:extLst>
      <p:ext uri="{BB962C8B-B14F-4D97-AF65-F5344CB8AC3E}">
        <p14:creationId xmlns:p14="http://schemas.microsoft.com/office/powerpoint/2010/main" val="353643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505F4F-BE81-4864-B875-B3204E46BB6F}" type="slidenum">
              <a:rPr lang="en-US" altLang="en-US" sz="1200" smtClean="0"/>
              <a:pPr/>
              <a:t>20</a:t>
            </a:fld>
            <a:endParaRPr lang="en-US" altLang="en-US" sz="1200" dirty="0" smtClean="0"/>
          </a:p>
        </p:txBody>
      </p:sp>
      <p:sp>
        <p:nvSpPr>
          <p:cNvPr id="92163" name="Rectangle 2"/>
          <p:cNvSpPr>
            <a:spLocks noGrp="1" noRot="1" noChangeAspect="1" noChangeArrowheads="1" noTextEdit="1"/>
          </p:cNvSpPr>
          <p:nvPr>
            <p:ph type="sldImg"/>
          </p:nvPr>
        </p:nvSpPr>
        <p:spPr>
          <a:xfrm>
            <a:off x="1143000" y="685800"/>
            <a:ext cx="4573588" cy="3430588"/>
          </a:xfrm>
          <a:ln/>
        </p:spPr>
      </p:sp>
      <p:sp>
        <p:nvSpPr>
          <p:cNvPr id="92164" name="Rectangle 3"/>
          <p:cNvSpPr>
            <a:spLocks noGrp="1" noChangeArrowheads="1"/>
          </p:cNvSpPr>
          <p:nvPr>
            <p:ph type="body" idx="1"/>
          </p:nvPr>
        </p:nvSpPr>
        <p:spPr>
          <a:xfrm>
            <a:off x="685800" y="4344025"/>
            <a:ext cx="5486400" cy="4114488"/>
          </a:xfrm>
          <a:noFill/>
        </p:spPr>
        <p:txBody>
          <a:bodyPr/>
          <a:lstStyle/>
          <a:p>
            <a:r>
              <a:rPr lang="en-US" altLang="en-US" dirty="0" smtClean="0"/>
              <a:t>Although the Product Standard</a:t>
            </a:r>
            <a:r>
              <a:rPr lang="en-US" altLang="en-US" baseline="0" dirty="0" smtClean="0"/>
              <a:t> for TPO membranes for UV stability was doubled in 2006, most membrane manufactures have increased their stabilization well above new requirement of 10080 kJ/m2.</a:t>
            </a:r>
            <a:endParaRPr lang="en-US" altLang="en-US" dirty="0" smtClean="0"/>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21</a:t>
            </a:fld>
            <a:endParaRPr lang="en-US" dirty="0"/>
          </a:p>
        </p:txBody>
      </p:sp>
    </p:spTree>
    <p:extLst>
      <p:ext uri="{BB962C8B-B14F-4D97-AF65-F5344CB8AC3E}">
        <p14:creationId xmlns:p14="http://schemas.microsoft.com/office/powerpoint/2010/main" val="189664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22</a:t>
            </a:fld>
            <a:endParaRPr lang="en-US" dirty="0"/>
          </a:p>
        </p:txBody>
      </p:sp>
    </p:spTree>
    <p:extLst>
      <p:ext uri="{BB962C8B-B14F-4D97-AF65-F5344CB8AC3E}">
        <p14:creationId xmlns:p14="http://schemas.microsoft.com/office/powerpoint/2010/main" val="40975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attempt to predict the next failure,</a:t>
            </a:r>
            <a:r>
              <a:rPr lang="en-US" baseline="0" dirty="0" smtClean="0"/>
              <a:t> recent testing efforts have been focused around increasing the accelerated heat aging requirements.  </a:t>
            </a:r>
          </a:p>
          <a:p>
            <a:r>
              <a:rPr lang="en-US" baseline="0" dirty="0" smtClean="0"/>
              <a:t>Scientific Accelerated Aging ensure that the aging conditions chosen reduce the time required to achieve a desired material end-state, but do not change or damage mechanisms identified for the operational environment.</a:t>
            </a:r>
          </a:p>
          <a:p>
            <a:r>
              <a:rPr lang="en-US" baseline="0" dirty="0" smtClean="0"/>
              <a:t>Torture test:</a:t>
            </a:r>
          </a:p>
          <a:p>
            <a:pPr marL="171450" indent="-171450">
              <a:buFontTx/>
              <a:buChar char="-"/>
            </a:pPr>
            <a:r>
              <a:rPr lang="en-US" baseline="0" dirty="0" smtClean="0"/>
              <a:t>Advertising campaign pitted BPs product against Exxon Mobil’s Mobil 1.  </a:t>
            </a:r>
          </a:p>
          <a:p>
            <a:pPr marL="171450" indent="-171450">
              <a:buFontTx/>
              <a:buChar char="-"/>
            </a:pPr>
            <a:r>
              <a:rPr lang="en-US" baseline="0" dirty="0" smtClean="0"/>
              <a:t>The advertising </a:t>
            </a:r>
            <a:r>
              <a:rPr lang="en-US" baseline="0" dirty="0" err="1" smtClean="0"/>
              <a:t>deplicted</a:t>
            </a:r>
            <a:r>
              <a:rPr lang="en-US" baseline="0" dirty="0" smtClean="0"/>
              <a:t> two cars on a dynamometer running at 75 miles per hour on a 7% grade fully loaded at 1,600 lbs.  Which is equivalent to driving a fully loaded car continuously up one of the steepest mountain passes suitable for a vehicle for a distance of 9,000 miles.</a:t>
            </a:r>
          </a:p>
          <a:p>
            <a:pPr marL="171450" indent="-171450">
              <a:buFontTx/>
              <a:buChar char="-"/>
            </a:pPr>
            <a:r>
              <a:rPr lang="en-US" baseline="0" dirty="0" smtClean="0"/>
              <a:t>They pushed the cars for 5 straight days and on the 5</a:t>
            </a:r>
            <a:r>
              <a:rPr lang="en-US" baseline="30000" dirty="0" smtClean="0"/>
              <a:t>th</a:t>
            </a:r>
            <a:r>
              <a:rPr lang="en-US" baseline="0" dirty="0" smtClean="0"/>
              <a:t> day the Mobil 1 engine failed and the Castrol EDGE engine continued to run.  </a:t>
            </a:r>
          </a:p>
          <a:p>
            <a:pPr marL="171450" indent="-171450">
              <a:buFontTx/>
              <a:buChar char="-"/>
            </a:pPr>
            <a:r>
              <a:rPr lang="en-US" baseline="0" dirty="0" smtClean="0"/>
              <a:t>ExxonMobil filed a complaint and although they did not dispute the results argued that this test represents a “torture test”.  </a:t>
            </a:r>
          </a:p>
          <a:p>
            <a:pPr marL="171450" indent="-171450">
              <a:buFontTx/>
              <a:buChar char="-"/>
            </a:pPr>
            <a:r>
              <a:rPr lang="en-US" baseline="0" dirty="0" smtClean="0"/>
              <a:t>The National Advertising Division opinion was that the test conditions did not represent conditions to which consumers would ever subject a car’s engine too.  Essentially, just because the oil worked well in these tortuous conditions, it not mean that the oil would last longer in normal service conditions.  </a:t>
            </a:r>
          </a:p>
          <a:p>
            <a:pPr marL="171450" indent="-171450">
              <a:buFontTx/>
              <a:buChar char="-"/>
            </a:pPr>
            <a:r>
              <a:rPr lang="en-US" baseline="0" dirty="0" smtClean="0"/>
              <a:t>The NAD’s conclusion is similar to Gate’s and Grayson’s caution about testing that changes the damage mechanisms identified for the real-world environment.  </a:t>
            </a:r>
          </a:p>
          <a:p>
            <a:pPr marL="171450" indent="-171450">
              <a:buFontTx/>
              <a:buChar char="-"/>
            </a:pPr>
            <a:r>
              <a:rPr lang="en-US" baseline="0" dirty="0" smtClean="0"/>
              <a:t>The caution for roofing designers or </a:t>
            </a:r>
            <a:r>
              <a:rPr lang="en-US" baseline="0" dirty="0" err="1" smtClean="0"/>
              <a:t>specifiers</a:t>
            </a:r>
            <a:r>
              <a:rPr lang="en-US" baseline="0" dirty="0" smtClean="0"/>
              <a:t> and the industry is to beware of accelerating testing methods to a point so far outside the typical application range in which test outcomes may not be testing real world performance conditions.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24</a:t>
            </a:fld>
            <a:endParaRPr lang="en-US" dirty="0"/>
          </a:p>
        </p:txBody>
      </p:sp>
    </p:spTree>
    <p:extLst>
      <p:ext uri="{BB962C8B-B14F-4D97-AF65-F5344CB8AC3E}">
        <p14:creationId xmlns:p14="http://schemas.microsoft.com/office/powerpoint/2010/main" val="2243143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smtClean="0"/>
              <a:t>The</a:t>
            </a:r>
            <a:r>
              <a:rPr lang="en-US" sz="1200" baseline="0" dirty="0" smtClean="0"/>
              <a:t> </a:t>
            </a:r>
            <a:r>
              <a:rPr lang="en-US" sz="1200" dirty="0" smtClean="0"/>
              <a:t>NAD’s conclusion is similar to Gate’s and Grayson’s caution about testing that changes the damage mechanisms identified for the real-world environment.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The caution for roofing designers, </a:t>
            </a:r>
            <a:r>
              <a:rPr lang="en-US" sz="1200" dirty="0" err="1" smtClean="0"/>
              <a:t>specifiers</a:t>
            </a:r>
            <a:r>
              <a:rPr lang="en-US" sz="1200" dirty="0" smtClean="0"/>
              <a:t> and the industry is to beware of accelerating testing methods to a point so far outside the typical application range in which test outcomes may not be testing real world performance conditions.</a:t>
            </a:r>
          </a:p>
          <a:p>
            <a:pPr marL="0" indent="0">
              <a:buFontTx/>
              <a:buNone/>
            </a:pPr>
            <a:endParaRPr lang="en-US" sz="1200"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25</a:t>
            </a:fld>
            <a:endParaRPr lang="en-US" dirty="0"/>
          </a:p>
        </p:txBody>
      </p:sp>
    </p:spTree>
    <p:extLst>
      <p:ext uri="{BB962C8B-B14F-4D97-AF65-F5344CB8AC3E}">
        <p14:creationId xmlns:p14="http://schemas.microsoft.com/office/powerpoint/2010/main" val="29709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Current TPO membranes are designed and formulated to meet the requirements of 240</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heat aging.  If the heat-aging requirement is increased to 276</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and “new and improved” TPO designs are needed to pass this test, what might this mean for contractors and roof designers?</a:t>
            </a:r>
          </a:p>
          <a:p>
            <a:r>
              <a:rPr lang="en-US" sz="1200" kern="1200" dirty="0" smtClean="0">
                <a:solidFill>
                  <a:schemeClr val="tx1"/>
                </a:solidFill>
                <a:effectLst/>
                <a:latin typeface="+mn-lt"/>
                <a:ea typeface="ＭＳ Ｐゴシック" charset="0"/>
                <a:cs typeface="ＭＳ Ｐゴシック" charset="0"/>
              </a:rPr>
              <a:t>If 224 days at 240</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really is equivalent to 56 days at 276</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there should be no differences.  If there are performance differences between these two aging temperatures, then the degradation mechanism at the higher temperature must be different.  </a:t>
            </a:r>
          </a:p>
          <a:p>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26</a:t>
            </a:fld>
            <a:endParaRPr lang="en-US" dirty="0"/>
          </a:p>
        </p:txBody>
      </p:sp>
    </p:spTree>
    <p:extLst>
      <p:ext uri="{BB962C8B-B14F-4D97-AF65-F5344CB8AC3E}">
        <p14:creationId xmlns:p14="http://schemas.microsoft.com/office/powerpoint/2010/main" val="4188150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Previous studies have shown that typical roof top temperatures vary from below freezing to close to 200F under PV panels.  Figure 2 shows that even at 240</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TPO loses about 90% of its stiffness.  This would barely be considered a membrane since the polymer is so soft.  At 280</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the membrane is about 50% softer again, and may even be starting to flow.  If the membrane is so hot that it may start to flow at 280</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 is this representing the degradation mechanisms seen in service, or is this a torture test?</a:t>
            </a:r>
          </a:p>
          <a:p>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27</a:t>
            </a:fld>
            <a:endParaRPr lang="en-US" dirty="0"/>
          </a:p>
        </p:txBody>
      </p:sp>
    </p:spTree>
    <p:extLst>
      <p:ext uri="{BB962C8B-B14F-4D97-AF65-F5344CB8AC3E}">
        <p14:creationId xmlns:p14="http://schemas.microsoft.com/office/powerpoint/2010/main" val="2414120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29</a:t>
            </a:fld>
            <a:endParaRPr lang="en-US" dirty="0"/>
          </a:p>
        </p:txBody>
      </p:sp>
    </p:spTree>
    <p:extLst>
      <p:ext uri="{BB962C8B-B14F-4D97-AF65-F5344CB8AC3E}">
        <p14:creationId xmlns:p14="http://schemas.microsoft.com/office/powerpoint/2010/main" val="408489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Figure</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shows the families of additives which are used, and their effective temperature ranges.   The red line at 240</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is the current ASTM aging temperature, and it can be seen that some of the additives start to lose efficacy at this temperature, and are even less effective at 275</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The significance is that current TPO membranes appear to perform well with regard to in-service temperatures.  If they need to be tested at 275</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different additive packages may need to be used.  For example, more hindered phenols may be required to pass the test at 275</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However, hindered phenols do not really work at in-service temperatures.  The risk is that although the TPO may be formulated to pass the test, and work at very high temperatures, it may not work as well in-service.  Again, this is the torture test analogy, and the law of unintended consequences.</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30</a:t>
            </a:fld>
            <a:endParaRPr lang="en-US" dirty="0"/>
          </a:p>
        </p:txBody>
      </p:sp>
    </p:spTree>
    <p:extLst>
      <p:ext uri="{BB962C8B-B14F-4D97-AF65-F5344CB8AC3E}">
        <p14:creationId xmlns:p14="http://schemas.microsoft.com/office/powerpoint/2010/main" val="489081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For TPO membranes one way to examine this requirement in performance is to look at a materials “weld window”.  The weld window is defined not only by the strength of the weld, but by the material’s ability to be welded over a wide range of speeds and temperatures</a:t>
            </a:r>
          </a:p>
          <a:p>
            <a:r>
              <a:rPr lang="en-US" sz="1200" kern="1200" dirty="0" smtClean="0">
                <a:solidFill>
                  <a:schemeClr val="tx1"/>
                </a:solidFill>
                <a:effectLst/>
                <a:latin typeface="+mn-lt"/>
                <a:ea typeface="ＭＳ Ｐゴシック" charset="0"/>
              </a:rPr>
              <a:t>Two test temperatures</a:t>
            </a:r>
            <a:r>
              <a:rPr lang="en-US" sz="1200" kern="1200" baseline="0" dirty="0" smtClean="0">
                <a:solidFill>
                  <a:schemeClr val="tx1"/>
                </a:solidFill>
                <a:effectLst/>
                <a:latin typeface="+mn-lt"/>
                <a:ea typeface="ＭＳ Ｐゴシック" charset="0"/>
              </a:rPr>
              <a:t> for the welder were evaluated, we looked at both 800F  and 1150F keeping the speed constant at 14’ per min. </a:t>
            </a:r>
          </a:p>
          <a:p>
            <a:r>
              <a:rPr lang="en-US" sz="1200" kern="1200" baseline="0" dirty="0" smtClean="0">
                <a:solidFill>
                  <a:schemeClr val="tx1"/>
                </a:solidFill>
                <a:effectLst/>
                <a:latin typeface="+mn-lt"/>
                <a:ea typeface="ＭＳ Ｐゴシック" charset="0"/>
              </a:rPr>
              <a:t>Peel testing was performed on the samples produced.  The light blue bar represents the maximum peel tested at 800F and the dark blue bar represents the maximum peels tested at 1150F.  </a:t>
            </a:r>
          </a:p>
          <a:p>
            <a:r>
              <a:rPr lang="en-US" sz="1200" kern="1200" baseline="0" dirty="0" smtClean="0">
                <a:solidFill>
                  <a:schemeClr val="tx1"/>
                </a:solidFill>
                <a:effectLst/>
                <a:latin typeface="+mn-lt"/>
                <a:ea typeface="ＭＳ Ｐゴシック" charset="0"/>
              </a:rPr>
              <a:t>The red line represents days to failure at 275F</a:t>
            </a:r>
          </a:p>
          <a:p>
            <a:r>
              <a:rPr lang="en-US" sz="1200" kern="1200" baseline="0" dirty="0" smtClean="0">
                <a:solidFill>
                  <a:schemeClr val="tx1"/>
                </a:solidFill>
                <a:effectLst/>
                <a:latin typeface="+mn-lt"/>
                <a:ea typeface="ＭＳ Ｐゴシック" charset="0"/>
              </a:rPr>
              <a:t>The concern that is illustrated here is the amount of weld variability that is observed in the TPO membranes that perform well in the accelerated aging test at 275F</a:t>
            </a:r>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35</a:t>
            </a:fld>
            <a:endParaRPr lang="en-US" dirty="0"/>
          </a:p>
        </p:txBody>
      </p:sp>
    </p:spTree>
    <p:extLst>
      <p:ext uri="{BB962C8B-B14F-4D97-AF65-F5344CB8AC3E}">
        <p14:creationId xmlns:p14="http://schemas.microsoft.com/office/powerpoint/2010/main" val="254175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role</a:t>
            </a:r>
            <a:r>
              <a:rPr lang="en-US" baseline="0" dirty="0" smtClean="0"/>
              <a:t> Product Standards Play:</a:t>
            </a:r>
          </a:p>
          <a:p>
            <a:r>
              <a:rPr lang="en-US" baseline="0" dirty="0" smtClean="0"/>
              <a:t>-   Establish baseline requirements for functional and durability requirements of membranes</a:t>
            </a:r>
          </a:p>
          <a:p>
            <a:pPr marL="171450" indent="-171450">
              <a:buFontTx/>
              <a:buChar char="-"/>
            </a:pPr>
            <a:r>
              <a:rPr lang="en-US" baseline="0" dirty="0" smtClean="0"/>
              <a:t>To provide building designers assurance in long-term durability of materials that are specified.</a:t>
            </a:r>
          </a:p>
          <a:p>
            <a:pPr marL="0" indent="0">
              <a:buFontTx/>
              <a:buNone/>
            </a:pPr>
            <a:r>
              <a:rPr lang="en-US" dirty="0" smtClean="0"/>
              <a:t>The</a:t>
            </a:r>
            <a:r>
              <a:rPr lang="en-US" baseline="0" dirty="0" smtClean="0"/>
              <a:t> Risk – Unintended Consequences</a:t>
            </a:r>
          </a:p>
          <a:p>
            <a:pPr marL="171450" indent="-171450">
              <a:buFontTx/>
              <a:buChar char="-"/>
            </a:pPr>
            <a:r>
              <a:rPr lang="en-US" baseline="0" dirty="0" smtClean="0"/>
              <a:t>Do not represent field related issues – we will get into this a little bit more but historically Product standards have been changed as a result of field failures.  We have not done a very good job of developing products that are successful the first time out of the gate.</a:t>
            </a:r>
          </a:p>
          <a:p>
            <a:pPr marL="171450" indent="-171450">
              <a:buFontTx/>
              <a:buChar char="-"/>
            </a:pPr>
            <a:r>
              <a:rPr lang="en-US" baseline="0" dirty="0" smtClean="0"/>
              <a:t>Developing Products that meet the test requirements artificially limits us in looking at only one aspect of product performance instead of taking a broader holistic look at how products need to perform.</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3</a:t>
            </a:fld>
            <a:endParaRPr lang="en-US" dirty="0"/>
          </a:p>
        </p:txBody>
      </p:sp>
    </p:spTree>
    <p:extLst>
      <p:ext uri="{BB962C8B-B14F-4D97-AF65-F5344CB8AC3E}">
        <p14:creationId xmlns:p14="http://schemas.microsoft.com/office/powerpoint/2010/main" val="335452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A wider weld window helps provide the contractor with the confidence that regardless of level of experience of the crew, the membrane can be welded in a variety of conditions. </a:t>
            </a:r>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36</a:t>
            </a:fld>
            <a:endParaRPr lang="en-US" dirty="0"/>
          </a:p>
        </p:txBody>
      </p:sp>
    </p:spTree>
    <p:extLst>
      <p:ext uri="{BB962C8B-B14F-4D97-AF65-F5344CB8AC3E}">
        <p14:creationId xmlns:p14="http://schemas.microsoft.com/office/powerpoint/2010/main" val="366689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37</a:t>
            </a:fld>
            <a:endParaRPr lang="en-US" dirty="0"/>
          </a:p>
        </p:txBody>
      </p:sp>
    </p:spTree>
    <p:extLst>
      <p:ext uri="{BB962C8B-B14F-4D97-AF65-F5344CB8AC3E}">
        <p14:creationId xmlns:p14="http://schemas.microsoft.com/office/powerpoint/2010/main" val="141989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not represent field related issues – Were </a:t>
            </a:r>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4</a:t>
            </a:fld>
            <a:endParaRPr lang="en-US" dirty="0"/>
          </a:p>
        </p:txBody>
      </p:sp>
    </p:spTree>
    <p:extLst>
      <p:ext uri="{BB962C8B-B14F-4D97-AF65-F5344CB8AC3E}">
        <p14:creationId xmlns:p14="http://schemas.microsoft.com/office/powerpoint/2010/main" val="2772988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base" latinLnBrk="0" hangingPunct="1">
              <a:lnSpc>
                <a:spcPct val="100000"/>
              </a:lnSpc>
              <a:spcBef>
                <a:spcPct val="30000"/>
              </a:spcBef>
              <a:spcAft>
                <a:spcPct val="0"/>
              </a:spcAft>
              <a:buClrTx/>
              <a:buSzTx/>
              <a:buFontTx/>
              <a:buChar char="-"/>
              <a:tabLst/>
              <a:defRPr/>
            </a:pPr>
            <a:r>
              <a:rPr lang="en-US" dirty="0" smtClean="0"/>
              <a:t>Looking</a:t>
            </a:r>
            <a:r>
              <a:rPr lang="en-US" baseline="0" dirty="0" smtClean="0"/>
              <a:t> at</a:t>
            </a:r>
            <a:r>
              <a:rPr lang="en-US" dirty="0" smtClean="0"/>
              <a:t> compression, impact, elongation, tear, etc. </a:t>
            </a:r>
          </a:p>
          <a:p>
            <a:pPr marL="171450" marR="0" indent="-171450" algn="l" defTabSz="457200" rtl="0" eaLnBrk="1" fontAlgn="base" latinLnBrk="0" hangingPunct="1">
              <a:lnSpc>
                <a:spcPct val="100000"/>
              </a:lnSpc>
              <a:spcBef>
                <a:spcPct val="30000"/>
              </a:spcBef>
              <a:spcAft>
                <a:spcPct val="0"/>
              </a:spcAft>
              <a:buClrTx/>
              <a:buSzTx/>
              <a:buFontTx/>
              <a:buChar char="-"/>
              <a:tabLst/>
              <a:defRPr/>
            </a:pPr>
            <a:r>
              <a:rPr lang="en-US" dirty="0" smtClean="0"/>
              <a:t>All in an attempt to accelerated the degradation</a:t>
            </a:r>
            <a:r>
              <a:rPr lang="en-US" baseline="0" dirty="0" smtClean="0"/>
              <a:t> mechanisms experienced in-service </a:t>
            </a:r>
          </a:p>
          <a:p>
            <a:pPr marL="171450" marR="0" indent="-171450" algn="l" defTabSz="457200" rtl="0" eaLnBrk="1" fontAlgn="base" latinLnBrk="0" hangingPunct="1">
              <a:lnSpc>
                <a:spcPct val="100000"/>
              </a:lnSpc>
              <a:spcBef>
                <a:spcPct val="30000"/>
              </a:spcBef>
              <a:spcAft>
                <a:spcPct val="0"/>
              </a:spcAft>
              <a:buClrTx/>
              <a:buSzTx/>
              <a:buFontTx/>
              <a:buChar char="-"/>
              <a:tabLst/>
              <a:defRPr/>
            </a:pPr>
            <a:r>
              <a:rPr lang="en-US" baseline="0" dirty="0" smtClean="0"/>
              <a:t>But ultimately the durability of roofing membranes is measured in the “Test of Time”.  So if you want to verify that a roof will resist hail impact for 20 years, you will need to evaluated hail impact on a 20 year old roof.  </a:t>
            </a:r>
          </a:p>
          <a:p>
            <a:pPr marL="171450" marR="0" indent="-171450" algn="l" defTabSz="457200" rtl="0" eaLnBrk="1" fontAlgn="base" latinLnBrk="0" hangingPunct="1">
              <a:lnSpc>
                <a:spcPct val="100000"/>
              </a:lnSpc>
              <a:spcBef>
                <a:spcPct val="30000"/>
              </a:spcBef>
              <a:spcAft>
                <a:spcPct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5</a:t>
            </a:fld>
            <a:endParaRPr lang="en-US" dirty="0"/>
          </a:p>
        </p:txBody>
      </p:sp>
    </p:spTree>
    <p:extLst>
      <p:ext uri="{BB962C8B-B14F-4D97-AF65-F5344CB8AC3E}">
        <p14:creationId xmlns:p14="http://schemas.microsoft.com/office/powerpoint/2010/main" val="26879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of paper was “On the use</a:t>
            </a:r>
            <a:r>
              <a:rPr lang="en-US" baseline="0" dirty="0" smtClean="0"/>
              <a:t> of accelerated aging methods for screening high temperature polymeric composite materials</a:t>
            </a:r>
          </a:p>
          <a:p>
            <a:r>
              <a:rPr lang="en-US" baseline="0" dirty="0" smtClean="0"/>
              <a:t>Gates was a research scientist with NASA Langley Research Center  and Grayson was an Assistant Director, for the Center for Biomedical and Bioorganic Mass Spectrometry </a:t>
            </a:r>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12</a:t>
            </a:fld>
            <a:endParaRPr lang="en-US" dirty="0"/>
          </a:p>
        </p:txBody>
      </p:sp>
    </p:spTree>
    <p:extLst>
      <p:ext uri="{BB962C8B-B14F-4D97-AF65-F5344CB8AC3E}">
        <p14:creationId xmlns:p14="http://schemas.microsoft.com/office/powerpoint/2010/main" val="276238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14</a:t>
            </a:fld>
            <a:endParaRPr lang="en-US" dirty="0"/>
          </a:p>
        </p:txBody>
      </p:sp>
    </p:spTree>
    <p:extLst>
      <p:ext uri="{BB962C8B-B14F-4D97-AF65-F5344CB8AC3E}">
        <p14:creationId xmlns:p14="http://schemas.microsoft.com/office/powerpoint/2010/main" val="402590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Few changes have  been made to the overall ASTM standard since the dimensional stability shrinkage requirement was reduced in the early 1980s to address in-service membrane shrinking.  The criteria of 5,040 kJ(m</a:t>
            </a:r>
            <a:r>
              <a:rPr lang="en-US" sz="1200" kern="1200" baseline="30000" dirty="0" smtClean="0">
                <a:solidFill>
                  <a:schemeClr val="tx1"/>
                </a:solidFill>
                <a:effectLst/>
                <a:latin typeface="+mn-lt"/>
                <a:ea typeface="ＭＳ Ｐゴシック" charset="0"/>
                <a:cs typeface="ＭＳ Ｐゴシック" charset="0"/>
              </a:rPr>
              <a:t>2</a:t>
            </a:r>
            <a:r>
              <a:rPr lang="en-US" sz="1200" kern="1200" dirty="0" smtClean="0">
                <a:solidFill>
                  <a:schemeClr val="tx1"/>
                </a:solidFill>
                <a:effectLst/>
                <a:latin typeface="+mn-lt"/>
                <a:ea typeface="ＭＳ Ｐゴシック" charset="0"/>
                <a:cs typeface="ＭＳ Ｐゴシック" charset="0"/>
              </a:rPr>
              <a:t>·nm) for ultraviolet aging and 28 days of heat aging at 240</a:t>
            </a:r>
            <a:r>
              <a:rPr lang="en-US" sz="1200" kern="1200" baseline="3000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F appear relatively low. </a:t>
            </a:r>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15</a:t>
            </a:fld>
            <a:endParaRPr lang="en-US" dirty="0"/>
          </a:p>
        </p:txBody>
      </p:sp>
    </p:spTree>
    <p:extLst>
      <p:ext uri="{BB962C8B-B14F-4D97-AF65-F5344CB8AC3E}">
        <p14:creationId xmlns:p14="http://schemas.microsoft.com/office/powerpoint/2010/main" val="290036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PVC has been used for as long as EPDM, but there were still early failures, resolved by adding reinforcements and using high molecular weight and solid plasticizers. </a:t>
            </a:r>
          </a:p>
          <a:p>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16</a:t>
            </a:fld>
            <a:endParaRPr lang="en-US" dirty="0"/>
          </a:p>
        </p:txBody>
      </p:sp>
    </p:spTree>
    <p:extLst>
      <p:ext uri="{BB962C8B-B14F-4D97-AF65-F5344CB8AC3E}">
        <p14:creationId xmlns:p14="http://schemas.microsoft.com/office/powerpoint/2010/main" val="58189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B3DD62-9DEF-8E4B-8633-519612331213}" type="slidenum">
              <a:rPr lang="en-US" smtClean="0"/>
              <a:pPr>
                <a:defRPr/>
              </a:pPr>
              <a:t>17</a:t>
            </a:fld>
            <a:endParaRPr lang="en-US" dirty="0"/>
          </a:p>
        </p:txBody>
      </p:sp>
    </p:spTree>
    <p:extLst>
      <p:ext uri="{BB962C8B-B14F-4D97-AF65-F5344CB8AC3E}">
        <p14:creationId xmlns:p14="http://schemas.microsoft.com/office/powerpoint/2010/main" val="2939902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JMRoofingPPT_Cover.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86000" y="5181600"/>
            <a:ext cx="6400800" cy="590874"/>
          </a:xfrm>
        </p:spPr>
        <p:txBody>
          <a:bodyPr tIns="0" bIns="0"/>
          <a:lstStyle>
            <a:lvl1pPr marL="0" indent="0" algn="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424023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0B17D48-6667-8240-B431-A213F42913FE}" type="slidenum">
              <a:rPr lang="en-US"/>
              <a:pPr>
                <a:defRPr/>
              </a:pPr>
              <a:t>‹#›</a:t>
            </a:fld>
            <a:endParaRPr lang="en-US" dirty="0"/>
          </a:p>
        </p:txBody>
      </p:sp>
    </p:spTree>
    <p:extLst>
      <p:ext uri="{BB962C8B-B14F-4D97-AF65-F5344CB8AC3E}">
        <p14:creationId xmlns:p14="http://schemas.microsoft.com/office/powerpoint/2010/main" val="151753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JMRoofingPPT_SectionDivider_U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81200" y="3352800"/>
            <a:ext cx="6705600" cy="1362075"/>
          </a:xfrm>
        </p:spPr>
        <p:txBody>
          <a:bodyPr wrap="square" rIns="0"/>
          <a:lstStyle>
            <a:lvl1pPr algn="r">
              <a:defRPr sz="3200" b="1" cap="all"/>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Slide Number Placeholder 4"/>
          <p:cNvSpPr>
            <a:spLocks noGrp="1"/>
          </p:cNvSpPr>
          <p:nvPr>
            <p:ph type="sldNum" sz="quarter" idx="11"/>
          </p:nvPr>
        </p:nvSpPr>
        <p:spPr/>
        <p:txBody>
          <a:bodyPr/>
          <a:lstStyle>
            <a:lvl1pPr>
              <a:defRPr smtClean="0"/>
            </a:lvl1pPr>
          </a:lstStyle>
          <a:p>
            <a:pPr>
              <a:defRPr/>
            </a:pPr>
            <a:fld id="{4F7C79AE-8B2C-7F41-B402-ED42C5D768D3}" type="slidenum">
              <a:rPr lang="en-US"/>
              <a:pPr>
                <a:defRPr/>
              </a:pPr>
              <a:t>‹#›</a:t>
            </a:fld>
            <a:endParaRPr lang="en-US" dirty="0"/>
          </a:p>
        </p:txBody>
      </p:sp>
    </p:spTree>
    <p:extLst>
      <p:ext uri="{BB962C8B-B14F-4D97-AF65-F5344CB8AC3E}">
        <p14:creationId xmlns:p14="http://schemas.microsoft.com/office/powerpoint/2010/main" val="398864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600200"/>
            <a:ext cx="3810000" cy="3939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39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074939C0-56B9-D043-B8F0-AA04849BA2AA}" type="slidenum">
              <a:rPr lang="en-US"/>
              <a:pPr>
                <a:defRPr/>
              </a:pPr>
              <a:t>‹#›</a:t>
            </a:fld>
            <a:endParaRPr lang="en-US" dirty="0"/>
          </a:p>
        </p:txBody>
      </p:sp>
    </p:spTree>
    <p:extLst>
      <p:ext uri="{BB962C8B-B14F-4D97-AF65-F5344CB8AC3E}">
        <p14:creationId xmlns:p14="http://schemas.microsoft.com/office/powerpoint/2010/main" val="15617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1A23ADFC-7F0F-774F-8E2E-9565FFBE34B6}" type="slidenum">
              <a:rPr lang="en-US"/>
              <a:pPr>
                <a:defRPr/>
              </a:pPr>
              <a:t>‹#›</a:t>
            </a:fld>
            <a:endParaRPr lang="en-US" dirty="0"/>
          </a:p>
        </p:txBody>
      </p:sp>
    </p:spTree>
    <p:extLst>
      <p:ext uri="{BB962C8B-B14F-4D97-AF65-F5344CB8AC3E}">
        <p14:creationId xmlns:p14="http://schemas.microsoft.com/office/powerpoint/2010/main" val="69035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Picture Placeholder 2"/>
          <p:cNvSpPr>
            <a:spLocks noGrp="1"/>
          </p:cNvSpPr>
          <p:nvPr>
            <p:ph type="pic" idx="1"/>
          </p:nvPr>
        </p:nvSpPr>
        <p:spPr>
          <a:xfrm>
            <a:off x="1792288" y="1447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8" name="Text Placeholder 3"/>
          <p:cNvSpPr>
            <a:spLocks noGrp="1"/>
          </p:cNvSpPr>
          <p:nvPr>
            <p:ph type="body" sz="half" idx="2"/>
          </p:nvPr>
        </p:nvSpPr>
        <p:spPr>
          <a:xfrm>
            <a:off x="1792288" y="5562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4CF6AED-756F-0A4A-81A7-E9053E3BACB0}" type="slidenum">
              <a:rPr lang="en-US"/>
              <a:pPr>
                <a:defRPr/>
              </a:pPr>
              <a:t>‹#›</a:t>
            </a:fld>
            <a:endParaRPr lang="en-US" dirty="0"/>
          </a:p>
        </p:txBody>
      </p:sp>
    </p:spTree>
    <p:extLst>
      <p:ext uri="{BB962C8B-B14F-4D97-AF65-F5344CB8AC3E}">
        <p14:creationId xmlns:p14="http://schemas.microsoft.com/office/powerpoint/2010/main" val="161274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81C450FA-7D69-3445-ACC0-769C81471A4F}" type="slidenum">
              <a:rPr lang="en-US"/>
              <a:pPr>
                <a:defRPr/>
              </a:pPr>
              <a:t>‹#›</a:t>
            </a:fld>
            <a:endParaRPr lang="en-US" dirty="0"/>
          </a:p>
        </p:txBody>
      </p:sp>
    </p:spTree>
    <p:extLst>
      <p:ext uri="{BB962C8B-B14F-4D97-AF65-F5344CB8AC3E}">
        <p14:creationId xmlns:p14="http://schemas.microsoft.com/office/powerpoint/2010/main" val="375108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JMRoofingPPT_SlideMainUB.jp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2"/>
          <p:cNvSpPr>
            <a:spLocks noGrp="1" noChangeArrowheads="1"/>
          </p:cNvSpPr>
          <p:nvPr>
            <p:ph type="title"/>
          </p:nvPr>
        </p:nvSpPr>
        <p:spPr bwMode="auto">
          <a:xfrm>
            <a:off x="1447800" y="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91440" bIns="0" numCol="1" anchor="ctr" anchorCtr="0" compatLnSpc="1">
            <a:prstTxWarp prst="textNoShape">
              <a:avLst/>
            </a:prstTxWarp>
            <a:normAutofit/>
          </a:bodyPr>
          <a:lstStyle/>
          <a:p>
            <a:pPr lvl="0"/>
            <a:r>
              <a:rPr lang="en-US" smtClean="0"/>
              <a:t>Click to edit Master title style</a:t>
            </a:r>
            <a:endParaRPr lang="en-US" dirty="0"/>
          </a:p>
        </p:txBody>
      </p:sp>
      <p:sp>
        <p:nvSpPr>
          <p:cNvPr id="3" name="Rectangle 3"/>
          <p:cNvSpPr>
            <a:spLocks noGrp="1" noChangeArrowheads="1"/>
          </p:cNvSpPr>
          <p:nvPr>
            <p:ph type="body" idx="1"/>
          </p:nvPr>
        </p:nvSpPr>
        <p:spPr bwMode="auto">
          <a:xfrm>
            <a:off x="381000" y="12954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381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0" numCol="1" anchor="t" anchorCtr="0" compatLnSpc="1">
            <a:prstTxWarp prst="textNoShape">
              <a:avLst/>
            </a:prstTxWarp>
          </a:bodyPr>
          <a:lstStyle>
            <a:lvl1pPr>
              <a:defRPr sz="1400" i="1" dirty="0" smtClean="0">
                <a:solidFill>
                  <a:srgbClr val="878685"/>
                </a:solidFill>
                <a:latin typeface="Arial"/>
                <a:cs typeface="Arial"/>
              </a:defRPr>
            </a:lvl1pPr>
          </a:lstStyle>
          <a:p>
            <a:pPr>
              <a:defRPr/>
            </a:pPr>
            <a:endParaRPr lang="en-US" dirty="0"/>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solidFill>
                  <a:srgbClr val="878685"/>
                </a:solidFill>
                <a:latin typeface="Arial"/>
                <a:cs typeface="Arial"/>
              </a:defRPr>
            </a:lvl1pPr>
          </a:lstStyle>
          <a:p>
            <a:pPr>
              <a:defRPr/>
            </a:pPr>
            <a:fld id="{825D0200-9E2D-574E-B509-B5863E9EDCD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2" r:id="rId2"/>
    <p:sldLayoutId id="2147483668" r:id="rId3"/>
    <p:sldLayoutId id="2147483663" r:id="rId4"/>
    <p:sldLayoutId id="2147483664" r:id="rId5"/>
    <p:sldLayoutId id="2147483665" r:id="rId6"/>
    <p:sldLayoutId id="2147483666" r:id="rId7"/>
  </p:sldLayoutIdLst>
  <p:hf hdr="0" ftr="0" dt="0"/>
  <p:txStyles>
    <p:titleStyle>
      <a:lvl1pPr algn="r" rtl="0" eaLnBrk="1" fontAlgn="base" hangingPunct="1">
        <a:spcBef>
          <a:spcPct val="0"/>
        </a:spcBef>
        <a:spcAft>
          <a:spcPct val="0"/>
        </a:spcAft>
        <a:defRPr sz="3200" b="1">
          <a:solidFill>
            <a:schemeClr val="bg1"/>
          </a:solidFill>
          <a:latin typeface="Arial Narrow"/>
          <a:ea typeface="+mj-ea"/>
          <a:cs typeface="Arial Narrow"/>
        </a:defRPr>
      </a:lvl1pPr>
      <a:lvl2pPr algn="r" rtl="0" eaLnBrk="1" fontAlgn="base" hangingPunct="1">
        <a:spcBef>
          <a:spcPct val="0"/>
        </a:spcBef>
        <a:spcAft>
          <a:spcPct val="0"/>
        </a:spcAft>
        <a:defRPr sz="3200" b="1">
          <a:solidFill>
            <a:schemeClr val="bg1"/>
          </a:solidFill>
          <a:latin typeface="Arial Narrow" charset="0"/>
          <a:ea typeface="ＭＳ Ｐゴシック" charset="0"/>
        </a:defRPr>
      </a:lvl2pPr>
      <a:lvl3pPr algn="r" rtl="0" eaLnBrk="1" fontAlgn="base" hangingPunct="1">
        <a:spcBef>
          <a:spcPct val="0"/>
        </a:spcBef>
        <a:spcAft>
          <a:spcPct val="0"/>
        </a:spcAft>
        <a:defRPr sz="3200" b="1">
          <a:solidFill>
            <a:schemeClr val="bg1"/>
          </a:solidFill>
          <a:latin typeface="Arial Narrow" charset="0"/>
          <a:ea typeface="ＭＳ Ｐゴシック" charset="0"/>
        </a:defRPr>
      </a:lvl3pPr>
      <a:lvl4pPr algn="r" rtl="0" eaLnBrk="1" fontAlgn="base" hangingPunct="1">
        <a:spcBef>
          <a:spcPct val="0"/>
        </a:spcBef>
        <a:spcAft>
          <a:spcPct val="0"/>
        </a:spcAft>
        <a:defRPr sz="3200" b="1">
          <a:solidFill>
            <a:schemeClr val="bg1"/>
          </a:solidFill>
          <a:latin typeface="Arial Narrow" charset="0"/>
          <a:ea typeface="ＭＳ Ｐゴシック" charset="0"/>
        </a:defRPr>
      </a:lvl4pPr>
      <a:lvl5pPr algn="r" rtl="0" eaLnBrk="1" fontAlgn="base" hangingPunct="1">
        <a:spcBef>
          <a:spcPct val="0"/>
        </a:spcBef>
        <a:spcAft>
          <a:spcPct val="0"/>
        </a:spcAft>
        <a:defRPr sz="3200" b="1">
          <a:solidFill>
            <a:schemeClr val="bg1"/>
          </a:solidFill>
          <a:latin typeface="Arial Narrow"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0" y="5029200"/>
            <a:ext cx="6400800" cy="1066800"/>
          </a:xfrm>
        </p:spPr>
        <p:txBody>
          <a:bodyPr/>
          <a:lstStyle/>
          <a:p>
            <a:pPr lvl="0" defTabSz="457200"/>
            <a:r>
              <a:rPr lang="en-US" b="1" kern="1200" dirty="0" smtClean="0">
                <a:solidFill>
                  <a:prstClr val="black"/>
                </a:solidFill>
                <a:ea typeface="MS PGothic" pitchFamily="34" charset="-128"/>
                <a:cs typeface="Arial"/>
              </a:rPr>
              <a:t>TPO Weathering</a:t>
            </a:r>
            <a:endParaRPr lang="en-US" b="1" kern="1200" dirty="0">
              <a:solidFill>
                <a:prstClr val="black"/>
              </a:solidFill>
              <a:ea typeface="MS PGothic" pitchFamily="34" charset="-128"/>
              <a:cs typeface="Arial"/>
            </a:endParaRPr>
          </a:p>
          <a:p>
            <a:pPr lvl="0" defTabSz="457200"/>
            <a:r>
              <a:rPr lang="en-US" sz="1400" kern="1200" dirty="0" smtClean="0">
                <a:solidFill>
                  <a:prstClr val="black"/>
                </a:solidFill>
                <a:ea typeface="MS PGothic" pitchFamily="34" charset="-128"/>
                <a:cs typeface="Arial"/>
              </a:rPr>
              <a:t>By: Zebonie </a:t>
            </a:r>
            <a:r>
              <a:rPr lang="en-US" sz="1400" kern="1200" dirty="0">
                <a:solidFill>
                  <a:prstClr val="black"/>
                </a:solidFill>
                <a:ea typeface="MS PGothic" pitchFamily="34" charset="-128"/>
                <a:cs typeface="Arial"/>
              </a:rPr>
              <a:t>Sukle</a:t>
            </a:r>
          </a:p>
          <a:p>
            <a:pPr lvl="0" defTabSz="457200"/>
            <a:endParaRPr lang="en-US" altLang="en-US" kern="1200" dirty="0">
              <a:solidFill>
                <a:prstClr val="black"/>
              </a:solidFill>
              <a:latin typeface="Arial" pitchFamily="34" charset="0"/>
              <a:ea typeface="MS PGothic" pitchFamily="34"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OF TIME</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10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492625" cy="3906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6509483" cy="47620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62200"/>
            <a:ext cx="7493000" cy="4264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89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239000" cy="914400"/>
          </a:xfrm>
        </p:spPr>
        <p:txBody>
          <a:bodyPr/>
          <a:lstStyle/>
          <a:p>
            <a:r>
              <a:rPr lang="en-US" dirty="0" smtClean="0"/>
              <a:t>FOCUS IS ON ACCELERATED AGING</a:t>
            </a:r>
            <a:endParaRPr lang="en-US" dirty="0"/>
          </a:p>
        </p:txBody>
      </p:sp>
      <p:sp>
        <p:nvSpPr>
          <p:cNvPr id="7" name="Content Placeholder 6"/>
          <p:cNvSpPr>
            <a:spLocks noGrp="1"/>
          </p:cNvSpPr>
          <p:nvPr>
            <p:ph idx="1"/>
          </p:nvPr>
        </p:nvSpPr>
        <p:spPr>
          <a:xfrm>
            <a:off x="381000" y="990600"/>
            <a:ext cx="8305800" cy="5715000"/>
          </a:xfrm>
        </p:spPr>
        <p:txBody>
          <a:bodyPr/>
          <a:lstStyle/>
          <a:p>
            <a:pPr marL="0" indent="0">
              <a:buNone/>
            </a:pPr>
            <a:r>
              <a:rPr lang="en-US" u="sng" dirty="0" smtClean="0"/>
              <a:t>Definition:</a:t>
            </a:r>
          </a:p>
          <a:p>
            <a:pPr marL="0" indent="0">
              <a:buNone/>
            </a:pPr>
            <a:r>
              <a:rPr lang="en-US" sz="2800" b="1" dirty="0"/>
              <a:t>Accelerated aging</a:t>
            </a:r>
            <a:r>
              <a:rPr lang="en-US" sz="2800" dirty="0"/>
              <a:t> is testing that uses aggravated conditions of heat, oxygen, sunlight, vibration, etc. to speed up the normal aging processes of items. It is used to help determine the long-term effects of expected levels of stress within a shorter time, usually in a laboratory by controlled standard test methods</a:t>
            </a:r>
            <a:r>
              <a:rPr lang="en-US" sz="2800" dirty="0" smtClean="0"/>
              <a:t>.</a:t>
            </a:r>
          </a:p>
          <a:p>
            <a:pPr marL="0" indent="0">
              <a:buNone/>
            </a:pPr>
            <a:endParaRPr lang="en-US" sz="2400" dirty="0" smtClean="0"/>
          </a:p>
          <a:p>
            <a:pPr marL="0" indent="0">
              <a:buNone/>
            </a:pPr>
            <a:endParaRPr lang="en-US" b="1" dirty="0"/>
          </a:p>
        </p:txBody>
      </p:sp>
      <p:sp>
        <p:nvSpPr>
          <p:cNvPr id="4" name="Slide Number Placeholder 3"/>
          <p:cNvSpPr>
            <a:spLocks noGrp="1"/>
          </p:cNvSpPr>
          <p:nvPr>
            <p:ph type="sldNum" sz="quarter" idx="11"/>
          </p:nvPr>
        </p:nvSpPr>
        <p:spPr/>
        <p:txBody>
          <a:bodyPr/>
          <a:lstStyle/>
          <a:p>
            <a:pPr>
              <a:defRPr/>
            </a:pPr>
            <a:fld id="{81C450FA-7D69-3445-ACC0-769C81471A4F}" type="slidenum">
              <a:rPr lang="en-US" smtClean="0"/>
              <a:pPr>
                <a:defRPr/>
              </a:pPr>
              <a:t>11</a:t>
            </a:fld>
            <a:endParaRPr lang="en-US" dirty="0"/>
          </a:p>
        </p:txBody>
      </p:sp>
    </p:spTree>
    <p:extLst>
      <p:ext uri="{BB962C8B-B14F-4D97-AF65-F5344CB8AC3E}">
        <p14:creationId xmlns:p14="http://schemas.microsoft.com/office/powerpoint/2010/main" val="1141019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REQUIREMENT</a:t>
            </a:r>
            <a:endParaRPr lang="en-US" dirty="0"/>
          </a:p>
        </p:txBody>
      </p:sp>
      <p:sp>
        <p:nvSpPr>
          <p:cNvPr id="3" name="Content Placeholder 2"/>
          <p:cNvSpPr>
            <a:spLocks noGrp="1"/>
          </p:cNvSpPr>
          <p:nvPr>
            <p:ph idx="1"/>
          </p:nvPr>
        </p:nvSpPr>
        <p:spPr>
          <a:xfrm>
            <a:off x="685800" y="1295400"/>
            <a:ext cx="7696200" cy="4648200"/>
          </a:xfrm>
        </p:spPr>
        <p:txBody>
          <a:bodyPr/>
          <a:lstStyle/>
          <a:p>
            <a:pPr marL="0" indent="0">
              <a:buNone/>
            </a:pPr>
            <a:r>
              <a:rPr lang="en-US" sz="2400" dirty="0"/>
              <a:t>“…</a:t>
            </a:r>
            <a:r>
              <a:rPr lang="en-US" sz="2000" dirty="0"/>
              <a:t>the aging conditions are chosen in order to reduce the time required to achieve a desired material end-state</a:t>
            </a:r>
            <a:r>
              <a:rPr lang="en-US" sz="2400" dirty="0"/>
              <a:t>, </a:t>
            </a:r>
            <a:r>
              <a:rPr lang="en-US" sz="2800" i="1" dirty="0"/>
              <a:t>but without changing the damage mechanisms identified for the operational environment</a:t>
            </a:r>
            <a:r>
              <a:rPr lang="en-US" sz="2800" dirty="0"/>
              <a:t>. </a:t>
            </a:r>
            <a:r>
              <a:rPr lang="en-US" sz="2000" dirty="0"/>
              <a:t>(</a:t>
            </a:r>
            <a:r>
              <a:rPr lang="en-US" sz="2000" i="1" dirty="0"/>
              <a:t>Italics added</a:t>
            </a:r>
            <a:r>
              <a:rPr lang="en-US" sz="2000" dirty="0"/>
              <a:t>.)” </a:t>
            </a:r>
            <a:endParaRPr lang="en-US" sz="2000" dirty="0" smtClean="0"/>
          </a:p>
          <a:p>
            <a:pPr marL="0" indent="0">
              <a:buNone/>
            </a:pPr>
            <a:endParaRPr lang="en-US" sz="2000" dirty="0"/>
          </a:p>
          <a:p>
            <a:pPr marL="0" indent="0">
              <a:buNone/>
            </a:pPr>
            <a:r>
              <a:rPr lang="en-US" sz="2000" dirty="0" smtClean="0"/>
              <a:t>(</a:t>
            </a:r>
            <a:r>
              <a:rPr lang="en-US" sz="2000" dirty="0"/>
              <a:t>Gates &amp; Grayson, 1999.)</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12</a:t>
            </a:fld>
            <a:endParaRPr lang="en-US" dirty="0"/>
          </a:p>
        </p:txBody>
      </p:sp>
    </p:spTree>
    <p:extLst>
      <p:ext uri="{BB962C8B-B14F-4D97-AF65-F5344CB8AC3E}">
        <p14:creationId xmlns:p14="http://schemas.microsoft.com/office/powerpoint/2010/main" val="3407009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239000" cy="914400"/>
          </a:xfrm>
        </p:spPr>
        <p:txBody>
          <a:bodyPr>
            <a:normAutofit/>
          </a:bodyPr>
          <a:lstStyle/>
          <a:p>
            <a:r>
              <a:rPr lang="en-US" sz="2800" dirty="0" smtClean="0"/>
              <a:t>HISTORY ON ACCELERATED AGING METHODS</a:t>
            </a:r>
            <a:endParaRPr lang="en-US" sz="2800" dirty="0"/>
          </a:p>
        </p:txBody>
      </p:sp>
      <p:sp>
        <p:nvSpPr>
          <p:cNvPr id="3" name="Content Placeholder 2"/>
          <p:cNvSpPr>
            <a:spLocks noGrp="1"/>
          </p:cNvSpPr>
          <p:nvPr>
            <p:ph idx="1"/>
          </p:nvPr>
        </p:nvSpPr>
        <p:spPr>
          <a:xfrm>
            <a:off x="148988" y="2971800"/>
            <a:ext cx="1603612" cy="952500"/>
          </a:xfrm>
        </p:spPr>
        <p:txBody>
          <a:bodyPr/>
          <a:lstStyle/>
          <a:p>
            <a:pPr marL="0" indent="0">
              <a:buNone/>
            </a:pPr>
            <a:r>
              <a:rPr lang="en-US" sz="1100" dirty="0" smtClean="0"/>
              <a:t>EPDM roofing membranes were commercialized in the US.</a:t>
            </a:r>
            <a:endParaRPr lang="en-US" sz="1100"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13</a:t>
            </a:fld>
            <a:endParaRPr lang="en-US" dirty="0"/>
          </a:p>
        </p:txBody>
      </p:sp>
      <p:sp>
        <p:nvSpPr>
          <p:cNvPr id="5" name="Right Arrow 4"/>
          <p:cNvSpPr/>
          <p:nvPr/>
        </p:nvSpPr>
        <p:spPr bwMode="auto">
          <a:xfrm>
            <a:off x="152400" y="1295400"/>
            <a:ext cx="8763000" cy="762000"/>
          </a:xfrm>
          <a:prstGeom prst="rightArrow">
            <a:avLst/>
          </a:prstGeom>
          <a:gradFill flip="none" rotWithShape="1">
            <a:gsLst>
              <a:gs pos="0">
                <a:schemeClr val="accent1">
                  <a:shade val="30000"/>
                  <a:satMod val="115000"/>
                </a:schemeClr>
              </a:gs>
              <a:gs pos="18000">
                <a:schemeClr val="accent1">
                  <a:shade val="67500"/>
                  <a:satMod val="115000"/>
                </a:schemeClr>
              </a:gs>
              <a:gs pos="100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charset="0"/>
                <a:ea typeface="ＭＳ Ｐゴシック" charset="0"/>
              </a:rPr>
              <a:t>1960              </a:t>
            </a:r>
            <a:r>
              <a:rPr kumimoji="0" lang="en-US" sz="2000" b="0" i="0" u="none" strike="noStrike" cap="none" normalizeH="0" dirty="0" smtClean="0">
                <a:ln>
                  <a:noFill/>
                </a:ln>
                <a:solidFill>
                  <a:schemeClr val="tx1"/>
                </a:solidFill>
                <a:effectLst/>
                <a:latin typeface="Times" charset="0"/>
                <a:ea typeface="ＭＳ Ｐゴシック" charset="0"/>
              </a:rPr>
              <a:t>                      1980            1990       2000                                 2015</a:t>
            </a:r>
            <a:endParaRPr kumimoji="0" lang="en-US" sz="2000" b="0" i="0" u="none" strike="noStrike" cap="none" normalizeH="0" baseline="0" dirty="0">
              <a:ln>
                <a:noFill/>
              </a:ln>
              <a:solidFill>
                <a:schemeClr val="tx1"/>
              </a:solidFill>
              <a:effectLst/>
              <a:latin typeface="Times" charset="0"/>
              <a:ea typeface="ＭＳ Ｐゴシック" charset="0"/>
            </a:endParaRPr>
          </a:p>
        </p:txBody>
      </p:sp>
      <p:sp>
        <p:nvSpPr>
          <p:cNvPr id="8" name="Up Arrow 7"/>
          <p:cNvSpPr/>
          <p:nvPr/>
        </p:nvSpPr>
        <p:spPr bwMode="auto">
          <a:xfrm>
            <a:off x="381000" y="1905000"/>
            <a:ext cx="381000" cy="990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9" name="Up Arrow 8"/>
          <p:cNvSpPr/>
          <p:nvPr/>
        </p:nvSpPr>
        <p:spPr bwMode="auto">
          <a:xfrm>
            <a:off x="1676400" y="1905000"/>
            <a:ext cx="381000" cy="20193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0" name="Content Placeholder 2"/>
          <p:cNvSpPr txBox="1">
            <a:spLocks/>
          </p:cNvSpPr>
          <p:nvPr/>
        </p:nvSpPr>
        <p:spPr bwMode="auto">
          <a:xfrm>
            <a:off x="1066800" y="3924300"/>
            <a:ext cx="1676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100" kern="0" dirty="0" smtClean="0"/>
              <a:t>In the 1970, PVC membranes began to be used in the US after having been widely used in Europe since the 1960.</a:t>
            </a:r>
            <a:endParaRPr lang="en-US" sz="1100" kern="0" dirty="0"/>
          </a:p>
        </p:txBody>
      </p:sp>
      <p:sp>
        <p:nvSpPr>
          <p:cNvPr id="12" name="Content Placeholder 2"/>
          <p:cNvSpPr txBox="1">
            <a:spLocks/>
          </p:cNvSpPr>
          <p:nvPr/>
        </p:nvSpPr>
        <p:spPr bwMode="auto">
          <a:xfrm>
            <a:off x="2743200" y="2971800"/>
            <a:ext cx="1676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100" kern="0" dirty="0" smtClean="0"/>
              <a:t>ASTM changed linear dimensional requirement for EPDM as a</a:t>
            </a:r>
            <a:r>
              <a:rPr lang="en-US" sz="1200" kern="0" dirty="0" smtClean="0"/>
              <a:t> </a:t>
            </a:r>
            <a:r>
              <a:rPr lang="en-US" sz="1100" kern="0" dirty="0" smtClean="0"/>
              <a:t>result</a:t>
            </a:r>
            <a:r>
              <a:rPr lang="en-US" sz="1200" kern="0" dirty="0" smtClean="0"/>
              <a:t> </a:t>
            </a:r>
            <a:r>
              <a:rPr lang="en-US" sz="1100" kern="0" dirty="0" smtClean="0"/>
              <a:t>of field performance issues</a:t>
            </a:r>
          </a:p>
          <a:p>
            <a:pPr marL="0" indent="0">
              <a:buFontTx/>
              <a:buNone/>
            </a:pPr>
            <a:endParaRPr lang="en-US" sz="1100" kern="0" dirty="0" smtClean="0"/>
          </a:p>
          <a:p>
            <a:pPr marL="0" indent="0">
              <a:buFontTx/>
              <a:buNone/>
            </a:pPr>
            <a:r>
              <a:rPr lang="en-US" sz="1100" kern="0" dirty="0" smtClean="0"/>
              <a:t>PVC membranes began using scrim reinforcement and higher molecular weight and solid plasticizers to address field performance issues</a:t>
            </a:r>
            <a:endParaRPr lang="en-US" sz="1100" kern="0" dirty="0"/>
          </a:p>
        </p:txBody>
      </p:sp>
      <p:sp>
        <p:nvSpPr>
          <p:cNvPr id="13" name="Up Arrow 12"/>
          <p:cNvSpPr/>
          <p:nvPr/>
        </p:nvSpPr>
        <p:spPr bwMode="auto">
          <a:xfrm>
            <a:off x="4419600" y="1898461"/>
            <a:ext cx="381000" cy="990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4" name="Content Placeholder 2"/>
          <p:cNvSpPr txBox="1">
            <a:spLocks/>
          </p:cNvSpPr>
          <p:nvPr/>
        </p:nvSpPr>
        <p:spPr bwMode="auto">
          <a:xfrm>
            <a:off x="4343400" y="2936227"/>
            <a:ext cx="1229095" cy="166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100" kern="0" dirty="0" smtClean="0"/>
              <a:t>TPO entered the roofing market.</a:t>
            </a:r>
            <a:endParaRPr lang="en-US" sz="1100" kern="0" dirty="0"/>
          </a:p>
        </p:txBody>
      </p:sp>
      <p:sp>
        <p:nvSpPr>
          <p:cNvPr id="15" name="Up Arrow 14"/>
          <p:cNvSpPr/>
          <p:nvPr/>
        </p:nvSpPr>
        <p:spPr bwMode="auto">
          <a:xfrm>
            <a:off x="5410200" y="1888051"/>
            <a:ext cx="381000" cy="2693967"/>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ea typeface="ＭＳ Ｐゴシック" charset="0"/>
              </a:rPr>
              <a:t>      </a:t>
            </a: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16" name="Content Placeholder 2"/>
          <p:cNvSpPr txBox="1">
            <a:spLocks/>
          </p:cNvSpPr>
          <p:nvPr/>
        </p:nvSpPr>
        <p:spPr bwMode="auto">
          <a:xfrm>
            <a:off x="6288087" y="2878530"/>
            <a:ext cx="1441783" cy="88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100" kern="0" dirty="0" smtClean="0"/>
              <a:t>2006 TPO ASTM adjusted UV requirements higher as a result of field performance issues.</a:t>
            </a:r>
          </a:p>
        </p:txBody>
      </p:sp>
      <p:sp>
        <p:nvSpPr>
          <p:cNvPr id="18" name="Content Placeholder 2"/>
          <p:cNvSpPr txBox="1">
            <a:spLocks/>
          </p:cNvSpPr>
          <p:nvPr/>
        </p:nvSpPr>
        <p:spPr bwMode="auto">
          <a:xfrm>
            <a:off x="5105401" y="4722543"/>
            <a:ext cx="1371600"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100" kern="0" dirty="0" smtClean="0"/>
              <a:t>2002 ASTM established D6754 for PVC sheets with a minimum of 50% </a:t>
            </a:r>
            <a:r>
              <a:rPr lang="en-US" sz="1100" dirty="0" smtClean="0"/>
              <a:t>KEE </a:t>
            </a:r>
            <a:r>
              <a:rPr lang="en-US" sz="1100" dirty="0"/>
              <a:t>polymer </a:t>
            </a:r>
            <a:r>
              <a:rPr lang="en-US" sz="1100" dirty="0" smtClean="0"/>
              <a:t>by </a:t>
            </a:r>
            <a:r>
              <a:rPr lang="en-US" sz="1100" dirty="0"/>
              <a:t>weight of the polymer content of the sheet. </a:t>
            </a:r>
          </a:p>
          <a:p>
            <a:pPr marL="0" indent="0">
              <a:buFontTx/>
              <a:buNone/>
            </a:pPr>
            <a:r>
              <a:rPr lang="en-US" sz="1100" kern="0" dirty="0" smtClean="0"/>
              <a:t>              </a:t>
            </a:r>
            <a:endParaRPr lang="en-US" sz="1100" kern="0" dirty="0"/>
          </a:p>
        </p:txBody>
      </p:sp>
      <p:sp>
        <p:nvSpPr>
          <p:cNvPr id="21" name="Content Placeholder 2"/>
          <p:cNvSpPr txBox="1">
            <a:spLocks/>
          </p:cNvSpPr>
          <p:nvPr/>
        </p:nvSpPr>
        <p:spPr bwMode="auto">
          <a:xfrm>
            <a:off x="5791200" y="3954138"/>
            <a:ext cx="935831" cy="70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100" kern="0" dirty="0" smtClean="0"/>
              <a:t>2003 ASTM Adopted D6878 for TPO</a:t>
            </a:r>
            <a:endParaRPr lang="en-US" sz="1100" kern="0" dirty="0"/>
          </a:p>
        </p:txBody>
      </p:sp>
      <p:sp>
        <p:nvSpPr>
          <p:cNvPr id="20" name="Up Arrow 19"/>
          <p:cNvSpPr/>
          <p:nvPr/>
        </p:nvSpPr>
        <p:spPr bwMode="auto">
          <a:xfrm>
            <a:off x="7620000" y="1871744"/>
            <a:ext cx="381000" cy="990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2" name="Content Placeholder 2"/>
          <p:cNvSpPr txBox="1">
            <a:spLocks/>
          </p:cNvSpPr>
          <p:nvPr/>
        </p:nvSpPr>
        <p:spPr bwMode="auto">
          <a:xfrm>
            <a:off x="7696200" y="2895600"/>
            <a:ext cx="1151118" cy="114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100" kern="0" dirty="0" smtClean="0"/>
              <a:t>2011 TPO ASTM adjusted Thermal requirements higher</a:t>
            </a:r>
          </a:p>
        </p:txBody>
      </p:sp>
      <p:sp>
        <p:nvSpPr>
          <p:cNvPr id="23" name="Up Arrow 22"/>
          <p:cNvSpPr/>
          <p:nvPr/>
        </p:nvSpPr>
        <p:spPr bwMode="auto">
          <a:xfrm>
            <a:off x="3048000" y="1914174"/>
            <a:ext cx="381000" cy="990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888051"/>
            <a:ext cx="420687"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863" y="1905000"/>
            <a:ext cx="4143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5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074"/>
                                        </p:tgtEl>
                                        <p:attrNameLst>
                                          <p:attrName>style.visibility</p:attrName>
                                        </p:attrNameLst>
                                      </p:cBhvr>
                                      <p:to>
                                        <p:strVal val="visible"/>
                                      </p:to>
                                    </p:set>
                                    <p:anim calcmode="lin" valueType="num">
                                      <p:cBhvr additive="base">
                                        <p:cTn id="63" dur="500" fill="hold"/>
                                        <p:tgtEl>
                                          <p:spTgt spid="3074"/>
                                        </p:tgtEl>
                                        <p:attrNameLst>
                                          <p:attrName>ppt_x</p:attrName>
                                        </p:attrNameLst>
                                      </p:cBhvr>
                                      <p:tavLst>
                                        <p:tav tm="0">
                                          <p:val>
                                            <p:strVal val="#ppt_x"/>
                                          </p:val>
                                        </p:tav>
                                        <p:tav tm="100000">
                                          <p:val>
                                            <p:strVal val="#ppt_x"/>
                                          </p:val>
                                        </p:tav>
                                      </p:tavLst>
                                    </p:anim>
                                    <p:anim calcmode="lin" valueType="num">
                                      <p:cBhvr additive="base">
                                        <p:cTn id="64" dur="500" fill="hold"/>
                                        <p:tgtEl>
                                          <p:spTgt spid="30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75"/>
                                        </p:tgtEl>
                                        <p:attrNameLst>
                                          <p:attrName>style.visibility</p:attrName>
                                        </p:attrNameLst>
                                      </p:cBhvr>
                                      <p:to>
                                        <p:strVal val="visible"/>
                                      </p:to>
                                    </p:set>
                                    <p:anim calcmode="lin" valueType="num">
                                      <p:cBhvr additive="base">
                                        <p:cTn id="73" dur="500" fill="hold"/>
                                        <p:tgtEl>
                                          <p:spTgt spid="3075"/>
                                        </p:tgtEl>
                                        <p:attrNameLst>
                                          <p:attrName>ppt_x</p:attrName>
                                        </p:attrNameLst>
                                      </p:cBhvr>
                                      <p:tavLst>
                                        <p:tav tm="0">
                                          <p:val>
                                            <p:strVal val="#ppt_x"/>
                                          </p:val>
                                        </p:tav>
                                        <p:tav tm="100000">
                                          <p:val>
                                            <p:strVal val="#ppt_x"/>
                                          </p:val>
                                        </p:tav>
                                      </p:tavLst>
                                    </p:anim>
                                    <p:anim calcmode="lin" valueType="num">
                                      <p:cBhvr additive="base">
                                        <p:cTn id="74" dur="500" fill="hold"/>
                                        <p:tgtEl>
                                          <p:spTgt spid="307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P spid="9" grpId="0" animBg="1"/>
      <p:bldP spid="10" grpId="0"/>
      <p:bldP spid="12" grpId="0"/>
      <p:bldP spid="13" grpId="0" animBg="1"/>
      <p:bldP spid="14" grpId="0"/>
      <p:bldP spid="15" grpId="0" animBg="1"/>
      <p:bldP spid="16" grpId="0"/>
      <p:bldP spid="18" grpId="0"/>
      <p:bldP spid="21" grpId="0"/>
      <p:bldP spid="20" grpId="0" animBg="1"/>
      <p:bldP spid="22"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914400"/>
          </a:xfrm>
        </p:spPr>
        <p:txBody>
          <a:bodyPr>
            <a:normAutofit/>
          </a:bodyPr>
          <a:lstStyle/>
          <a:p>
            <a:r>
              <a:rPr lang="en-US" sz="2800" dirty="0" smtClean="0"/>
              <a:t>ACCELERATED</a:t>
            </a:r>
            <a:r>
              <a:rPr lang="en-US" sz="2400" dirty="0" smtClean="0"/>
              <a:t> </a:t>
            </a:r>
            <a:r>
              <a:rPr lang="en-US" sz="2800" dirty="0" smtClean="0"/>
              <a:t>AGING STANDARDS</a:t>
            </a:r>
            <a:endParaRPr lang="en-US" sz="2400"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47290105"/>
              </p:ext>
            </p:extLst>
          </p:nvPr>
        </p:nvGraphicFramePr>
        <p:xfrm>
          <a:off x="457200" y="1676400"/>
          <a:ext cx="8153400" cy="3840989"/>
        </p:xfrm>
        <a:graphic>
          <a:graphicData uri="http://schemas.openxmlformats.org/drawingml/2006/table">
            <a:tbl>
              <a:tblPr firstRow="1" firstCol="1" bandRow="1">
                <a:tableStyleId>{5C22544A-7EE6-4342-B048-85BDC9FD1C3A}</a:tableStyleId>
              </a:tblPr>
              <a:tblGrid>
                <a:gridCol w="1752600"/>
                <a:gridCol w="1524000"/>
                <a:gridCol w="1828800"/>
                <a:gridCol w="1447800"/>
                <a:gridCol w="1600200"/>
              </a:tblGrid>
              <a:tr h="362240">
                <a:tc rowSpan="2">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Roofing</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Membrane</a:t>
                      </a:r>
                      <a:endParaRPr lang="en-US" sz="1600" dirty="0">
                        <a:solidFill>
                          <a:schemeClr val="tx1"/>
                        </a:solidFill>
                        <a:effectLst/>
                        <a:latin typeface="Calibri"/>
                        <a:ea typeface="Calibri"/>
                        <a:cs typeface="Times New Roman"/>
                      </a:endParaRPr>
                    </a:p>
                  </a:txBody>
                  <a:tcPr marL="68580" marR="68580" marT="0" marB="0"/>
                </a:tc>
                <a:tc rowSpan="2">
                  <a:txBody>
                    <a:bodyPr/>
                    <a:lstStyle/>
                    <a:p>
                      <a:pPr marL="0" marR="0" algn="ctr">
                        <a:lnSpc>
                          <a:spcPct val="107000"/>
                        </a:lnSpc>
                        <a:spcBef>
                          <a:spcPts val="0"/>
                        </a:spcBef>
                        <a:spcAft>
                          <a:spcPts val="0"/>
                        </a:spcAft>
                      </a:pPr>
                      <a:r>
                        <a:rPr lang="en-US" sz="1800" dirty="0">
                          <a:solidFill>
                            <a:schemeClr val="tx1"/>
                          </a:solidFill>
                          <a:effectLst/>
                        </a:rPr>
                        <a:t>ASTM Reference Standard</a:t>
                      </a:r>
                      <a:endParaRPr lang="en-US" sz="1600" dirty="0">
                        <a:solidFill>
                          <a:schemeClr val="tx1"/>
                        </a:solidFill>
                        <a:effectLst/>
                        <a:latin typeface="Calibri"/>
                        <a:ea typeface="Calibri"/>
                        <a:cs typeface="Times New Roman"/>
                      </a:endParaRPr>
                    </a:p>
                  </a:txBody>
                  <a:tcPr marL="68580" marR="68580" marT="0" marB="0"/>
                </a:tc>
                <a:tc rowSpan="2">
                  <a:txBody>
                    <a:bodyPr/>
                    <a:lstStyle/>
                    <a:p>
                      <a:pPr marL="0" marR="0" algn="ctr">
                        <a:lnSpc>
                          <a:spcPct val="107000"/>
                        </a:lnSpc>
                        <a:spcBef>
                          <a:spcPts val="0"/>
                        </a:spcBef>
                        <a:spcAft>
                          <a:spcPts val="0"/>
                        </a:spcAft>
                      </a:pPr>
                      <a:r>
                        <a:rPr lang="en-US" sz="1800" dirty="0">
                          <a:solidFill>
                            <a:schemeClr val="tx1"/>
                          </a:solidFill>
                          <a:effectLst/>
                        </a:rPr>
                        <a:t>Required Ultraviolet Aging</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[kJ(m</a:t>
                      </a:r>
                      <a:r>
                        <a:rPr lang="en-US" sz="1800" baseline="30000" dirty="0">
                          <a:solidFill>
                            <a:schemeClr val="tx1"/>
                          </a:solidFill>
                          <a:effectLst/>
                        </a:rPr>
                        <a:t>2</a:t>
                      </a:r>
                      <a:r>
                        <a:rPr lang="en-US" sz="1800" dirty="0">
                          <a:solidFill>
                            <a:schemeClr val="tx1"/>
                          </a:solidFill>
                          <a:effectLst/>
                        </a:rPr>
                        <a:t>·nm)]</a:t>
                      </a:r>
                      <a:endParaRPr lang="en-US" sz="1600" dirty="0">
                        <a:solidFill>
                          <a:schemeClr val="tx1"/>
                        </a:solidFill>
                        <a:effectLst/>
                        <a:latin typeface="Calibri"/>
                        <a:ea typeface="Calibri"/>
                        <a:cs typeface="Times New Roman"/>
                      </a:endParaRPr>
                    </a:p>
                  </a:txBody>
                  <a:tcPr marL="68580" marR="68580" marT="0" marB="0"/>
                </a:tc>
                <a:tc gridSpan="2">
                  <a:txBody>
                    <a:bodyPr/>
                    <a:lstStyle/>
                    <a:p>
                      <a:pPr marL="0" marR="0" algn="ctr">
                        <a:lnSpc>
                          <a:spcPct val="107000"/>
                        </a:lnSpc>
                        <a:spcBef>
                          <a:spcPts val="0"/>
                        </a:spcBef>
                        <a:spcAft>
                          <a:spcPts val="0"/>
                        </a:spcAft>
                      </a:pPr>
                      <a:r>
                        <a:rPr lang="en-US" sz="1800" dirty="0">
                          <a:solidFill>
                            <a:schemeClr val="tx1"/>
                          </a:solidFill>
                          <a:effectLst/>
                        </a:rPr>
                        <a:t>Required Heat Aging</a:t>
                      </a:r>
                      <a:endParaRPr lang="en-US" sz="1600" dirty="0">
                        <a:solidFill>
                          <a:schemeClr val="tx1"/>
                        </a:solidFill>
                        <a:effectLst/>
                        <a:latin typeface="Calibri"/>
                        <a:ea typeface="Calibri"/>
                        <a:cs typeface="Times New Roman"/>
                      </a:endParaRPr>
                    </a:p>
                  </a:txBody>
                  <a:tcPr marL="68580" marR="68580" marT="0" marB="0"/>
                </a:tc>
                <a:tc hMerge="1">
                  <a:txBody>
                    <a:bodyPr/>
                    <a:lstStyle/>
                    <a:p>
                      <a:endParaRPr lang="en-US"/>
                    </a:p>
                  </a:txBody>
                  <a:tcPr/>
                </a:tc>
              </a:tr>
              <a:tr h="121804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rPr>
                        <a:t>Temperature</a:t>
                      </a:r>
                      <a:endParaRPr lang="en-US" sz="1600" dirty="0">
                        <a:effectLst/>
                      </a:endParaRPr>
                    </a:p>
                    <a:p>
                      <a:pPr marL="0" marR="0" algn="ctr">
                        <a:lnSpc>
                          <a:spcPct val="107000"/>
                        </a:lnSpc>
                        <a:spcBef>
                          <a:spcPts val="0"/>
                        </a:spcBef>
                        <a:spcAft>
                          <a:spcPts val="0"/>
                        </a:spcAft>
                      </a:pPr>
                      <a:r>
                        <a:rPr lang="en-US" sz="1800" dirty="0">
                          <a:effectLst/>
                        </a:rPr>
                        <a:t>(</a:t>
                      </a:r>
                      <a:r>
                        <a:rPr lang="en-US" sz="1800" baseline="30000" dirty="0" err="1">
                          <a:effectLst/>
                        </a:rPr>
                        <a:t>o</a:t>
                      </a:r>
                      <a:r>
                        <a:rPr lang="en-US" sz="1800" dirty="0" err="1">
                          <a:effectLst/>
                        </a:rPr>
                        <a:t>F</a:t>
                      </a:r>
                      <a:r>
                        <a:rPr lang="en-US" sz="1800" dirty="0">
                          <a:effectLst/>
                        </a:rPr>
                        <a:t>)</a:t>
                      </a:r>
                      <a:endParaRPr lang="en-US" sz="1600" dirty="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800" dirty="0">
                          <a:effectLst/>
                        </a:rPr>
                        <a:t>Duration</a:t>
                      </a:r>
                      <a:endParaRPr lang="en-US" sz="1600" dirty="0">
                        <a:effectLst/>
                      </a:endParaRPr>
                    </a:p>
                    <a:p>
                      <a:pPr marL="0" marR="0" algn="ctr">
                        <a:lnSpc>
                          <a:spcPct val="107000"/>
                        </a:lnSpc>
                        <a:spcBef>
                          <a:spcPts val="0"/>
                        </a:spcBef>
                        <a:spcAft>
                          <a:spcPts val="0"/>
                        </a:spcAft>
                      </a:pPr>
                      <a:r>
                        <a:rPr lang="en-US" sz="1800" dirty="0">
                          <a:effectLst/>
                        </a:rPr>
                        <a:t>(Days)</a:t>
                      </a:r>
                      <a:endParaRPr lang="en-US" sz="1600" dirty="0">
                        <a:effectLst/>
                        <a:latin typeface="Calibri"/>
                        <a:ea typeface="Calibri"/>
                        <a:cs typeface="Times New Roman"/>
                      </a:endParaRPr>
                    </a:p>
                  </a:txBody>
                  <a:tcPr marL="68580" marR="68580" marT="0" marB="0" anchor="ctr"/>
                </a:tc>
              </a:tr>
              <a:tr h="362240">
                <a:tc>
                  <a:txBody>
                    <a:bodyPr/>
                    <a:lstStyle/>
                    <a:p>
                      <a:pPr marL="0" marR="0" algn="ctr">
                        <a:lnSpc>
                          <a:spcPct val="107000"/>
                        </a:lnSpc>
                        <a:spcBef>
                          <a:spcPts val="0"/>
                        </a:spcBef>
                        <a:spcAft>
                          <a:spcPts val="0"/>
                        </a:spcAft>
                      </a:pPr>
                      <a:r>
                        <a:rPr lang="en-US" sz="1800" dirty="0" smtClean="0">
                          <a:solidFill>
                            <a:schemeClr val="tx1"/>
                          </a:solidFill>
                          <a:effectLst/>
                        </a:rPr>
                        <a:t>EPDM (black)</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a:solidFill>
                            <a:schemeClr val="tx1"/>
                          </a:solidFill>
                          <a:effectLst/>
                        </a:rPr>
                        <a:t>D 4637</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i="0" dirty="0" smtClean="0">
                          <a:solidFill>
                            <a:schemeClr val="tx1"/>
                          </a:solidFill>
                          <a:effectLst/>
                        </a:rPr>
                        <a:t>10,080*</a:t>
                      </a:r>
                      <a:endParaRPr lang="en-US" sz="1600" i="0" dirty="0">
                        <a:solidFill>
                          <a:schemeClr val="tx1"/>
                        </a:solidFill>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a:solidFill>
                            <a:schemeClr val="tx1"/>
                          </a:solidFill>
                          <a:effectLst/>
                        </a:rPr>
                        <a:t>240</a:t>
                      </a:r>
                      <a:endParaRPr lang="en-US" sz="1600">
                        <a:solidFill>
                          <a:schemeClr val="tx1"/>
                        </a:solidFill>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a:solidFill>
                            <a:schemeClr val="tx1"/>
                          </a:solidFill>
                          <a:effectLst/>
                        </a:rPr>
                        <a:t>28</a:t>
                      </a:r>
                      <a:endParaRPr lang="en-US" sz="1600" dirty="0">
                        <a:solidFill>
                          <a:schemeClr val="tx1"/>
                        </a:solidFill>
                        <a:effectLst/>
                        <a:latin typeface="Calibri"/>
                        <a:ea typeface="Calibri"/>
                        <a:cs typeface="Times New Roman"/>
                      </a:endParaRPr>
                    </a:p>
                  </a:txBody>
                  <a:tcPr marL="68580" marR="68580" marT="0" marB="0"/>
                </a:tc>
              </a:tr>
              <a:tr h="362240">
                <a:tc>
                  <a:txBody>
                    <a:bodyPr/>
                    <a:lstStyle/>
                    <a:p>
                      <a:pPr marL="0" marR="0" algn="ctr">
                        <a:lnSpc>
                          <a:spcPct val="107000"/>
                        </a:lnSpc>
                        <a:spcBef>
                          <a:spcPts val="0"/>
                        </a:spcBef>
                        <a:spcAft>
                          <a:spcPts val="0"/>
                        </a:spcAft>
                      </a:pPr>
                      <a:r>
                        <a:rPr lang="en-US" sz="1800" dirty="0" smtClean="0">
                          <a:solidFill>
                            <a:schemeClr val="tx1"/>
                          </a:solidFill>
                          <a:effectLst/>
                          <a:latin typeface="+mn-lt"/>
                          <a:ea typeface="Calibri"/>
                          <a:cs typeface="Times New Roman"/>
                        </a:rPr>
                        <a:t>EPDM (white)</a:t>
                      </a:r>
                      <a:endParaRPr lang="en-US" sz="1800" dirty="0">
                        <a:solidFill>
                          <a:schemeClr val="tx1"/>
                        </a:solidFill>
                        <a:effectLst/>
                        <a:latin typeface="+mn-lt"/>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smtClean="0">
                          <a:solidFill>
                            <a:schemeClr val="tx1"/>
                          </a:solidFill>
                          <a:effectLst/>
                          <a:latin typeface="+mn-lt"/>
                          <a:ea typeface="Calibri"/>
                          <a:cs typeface="Times New Roman"/>
                        </a:rPr>
                        <a:t>D4637</a:t>
                      </a:r>
                      <a:endParaRPr lang="en-US" sz="1800" dirty="0">
                        <a:solidFill>
                          <a:schemeClr val="tx1"/>
                        </a:solidFill>
                        <a:effectLst/>
                        <a:latin typeface="+mn-lt"/>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i="0" dirty="0" smtClean="0">
                          <a:solidFill>
                            <a:schemeClr val="tx1"/>
                          </a:solidFill>
                          <a:effectLst/>
                          <a:latin typeface="+mn-lt"/>
                          <a:ea typeface="Calibri"/>
                          <a:cs typeface="Times New Roman"/>
                        </a:rPr>
                        <a:t>2,520</a:t>
                      </a:r>
                      <a:endParaRPr lang="en-US" sz="1800" i="0" dirty="0">
                        <a:solidFill>
                          <a:schemeClr val="tx1"/>
                        </a:solidFill>
                        <a:effectLst/>
                        <a:latin typeface="+mn-lt"/>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smtClean="0">
                          <a:solidFill>
                            <a:schemeClr val="tx1"/>
                          </a:solidFill>
                          <a:effectLst/>
                          <a:latin typeface="+mn-lt"/>
                          <a:ea typeface="Calibri"/>
                          <a:cs typeface="Times New Roman"/>
                        </a:rPr>
                        <a:t>240</a:t>
                      </a:r>
                      <a:endParaRPr lang="en-US" sz="1800" dirty="0">
                        <a:solidFill>
                          <a:schemeClr val="tx1"/>
                        </a:solidFill>
                        <a:effectLst/>
                        <a:latin typeface="+mn-lt"/>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smtClean="0">
                          <a:solidFill>
                            <a:schemeClr val="tx1"/>
                          </a:solidFill>
                          <a:effectLst/>
                          <a:latin typeface="+mn-lt"/>
                          <a:ea typeface="Calibri"/>
                          <a:cs typeface="Times New Roman"/>
                        </a:rPr>
                        <a:t>28</a:t>
                      </a:r>
                      <a:endParaRPr lang="en-US" sz="1800" dirty="0">
                        <a:solidFill>
                          <a:schemeClr val="tx1"/>
                        </a:solidFill>
                        <a:effectLst/>
                        <a:latin typeface="+mn-lt"/>
                        <a:ea typeface="Calibri"/>
                        <a:cs typeface="Times New Roman"/>
                      </a:endParaRPr>
                    </a:p>
                  </a:txBody>
                  <a:tcPr marL="68580" marR="68580" marT="0" marB="0"/>
                </a:tc>
              </a:tr>
              <a:tr h="362240">
                <a:tc>
                  <a:txBody>
                    <a:bodyPr/>
                    <a:lstStyle/>
                    <a:p>
                      <a:pPr marL="0" marR="0" algn="ctr">
                        <a:lnSpc>
                          <a:spcPct val="107000"/>
                        </a:lnSpc>
                        <a:spcBef>
                          <a:spcPts val="0"/>
                        </a:spcBef>
                        <a:spcAft>
                          <a:spcPts val="0"/>
                        </a:spcAft>
                      </a:pPr>
                      <a:r>
                        <a:rPr lang="en-US" sz="1800" dirty="0">
                          <a:solidFill>
                            <a:schemeClr val="tx1"/>
                          </a:solidFill>
                          <a:effectLst/>
                        </a:rPr>
                        <a:t>PVC</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a:effectLst/>
                        </a:rPr>
                        <a:t>D 4434</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smtClean="0">
                          <a:solidFill>
                            <a:schemeClr val="tx1"/>
                          </a:solidFill>
                        </a:rPr>
                        <a:t>   6,480 **</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a:effectLst/>
                        </a:rPr>
                        <a:t>176</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a:effectLst/>
                        </a:rPr>
                        <a:t>56</a:t>
                      </a:r>
                      <a:endParaRPr lang="en-US" sz="1600" dirty="0">
                        <a:effectLst/>
                        <a:latin typeface="Calibri"/>
                        <a:ea typeface="Calibri"/>
                        <a:cs typeface="Times New Roman"/>
                      </a:endParaRPr>
                    </a:p>
                  </a:txBody>
                  <a:tcPr marL="68580" marR="68580" marT="0" marB="0"/>
                </a:tc>
              </a:tr>
              <a:tr h="362240">
                <a:tc>
                  <a:txBody>
                    <a:bodyPr/>
                    <a:lstStyle/>
                    <a:p>
                      <a:pPr marL="0" marR="0" algn="ctr" defTabSz="457200" rtl="0" eaLnBrk="1" latinLnBrk="0" hangingPunct="1">
                        <a:lnSpc>
                          <a:spcPct val="107000"/>
                        </a:lnSpc>
                        <a:spcBef>
                          <a:spcPts val="0"/>
                        </a:spcBef>
                        <a:spcAft>
                          <a:spcPts val="0"/>
                        </a:spcAft>
                      </a:pPr>
                      <a:r>
                        <a:rPr lang="en-US" sz="1800" kern="1200" dirty="0" smtClean="0">
                          <a:solidFill>
                            <a:schemeClr val="dk1"/>
                          </a:solidFill>
                          <a:effectLst/>
                          <a:latin typeface="+mn-lt"/>
                          <a:ea typeface="+mn-ea"/>
                          <a:cs typeface="+mn-cs"/>
                        </a:rPr>
                        <a:t>TPO</a:t>
                      </a:r>
                    </a:p>
                    <a:p>
                      <a:pPr marL="0" marR="0" algn="ctr" defTabSz="457200" rtl="0" eaLnBrk="1" latinLnBrk="0" hangingPunct="1">
                        <a:lnSpc>
                          <a:spcPct val="107000"/>
                        </a:lnSpc>
                        <a:spcBef>
                          <a:spcPts val="0"/>
                        </a:spcBef>
                        <a:spcAft>
                          <a:spcPts val="0"/>
                        </a:spcAft>
                      </a:pPr>
                      <a:r>
                        <a:rPr lang="en-US" sz="1800" kern="1200" dirty="0" smtClean="0">
                          <a:solidFill>
                            <a:schemeClr val="dk1"/>
                          </a:solidFill>
                          <a:effectLst/>
                          <a:latin typeface="+mn-lt"/>
                          <a:ea typeface="+mn-ea"/>
                          <a:cs typeface="+mn-cs"/>
                        </a:rPr>
                        <a:t>(2003)</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800" kern="1200" dirty="0" smtClean="0">
                          <a:solidFill>
                            <a:schemeClr val="dk1"/>
                          </a:solidFill>
                          <a:effectLst/>
                          <a:latin typeface="+mn-lt"/>
                          <a:ea typeface="+mn-ea"/>
                          <a:cs typeface="+mn-cs"/>
                        </a:rPr>
                        <a:t>D6878</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800" kern="1200" dirty="0" smtClean="0">
                          <a:solidFill>
                            <a:schemeClr val="dk1"/>
                          </a:solidFill>
                          <a:effectLst/>
                          <a:latin typeface="+mn-lt"/>
                          <a:ea typeface="+mn-ea"/>
                          <a:cs typeface="+mn-cs"/>
                        </a:rPr>
                        <a:t>5,040</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800" kern="1200" dirty="0" smtClean="0">
                          <a:solidFill>
                            <a:schemeClr val="dk1"/>
                          </a:solidFill>
                          <a:effectLst/>
                          <a:latin typeface="+mn-lt"/>
                          <a:ea typeface="+mn-ea"/>
                          <a:cs typeface="+mn-cs"/>
                        </a:rPr>
                        <a:t>240</a:t>
                      </a:r>
                      <a:endParaRPr lang="en-US" sz="1800" kern="1200" dirty="0">
                        <a:solidFill>
                          <a:schemeClr val="dk1"/>
                        </a:solidFill>
                        <a:effectLst/>
                        <a:latin typeface="+mn-lt"/>
                        <a:ea typeface="+mn-ea"/>
                        <a:cs typeface="+mn-cs"/>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800" kern="1200" dirty="0" smtClean="0">
                          <a:solidFill>
                            <a:schemeClr val="dk1"/>
                          </a:solidFill>
                          <a:effectLst/>
                          <a:latin typeface="+mn-lt"/>
                          <a:ea typeface="+mn-ea"/>
                          <a:cs typeface="+mn-cs"/>
                        </a:rPr>
                        <a:t>28</a:t>
                      </a:r>
                      <a:endParaRPr lang="en-US" sz="1800" kern="1200" dirty="0">
                        <a:solidFill>
                          <a:schemeClr val="dk1"/>
                        </a:solidFill>
                        <a:effectLst/>
                        <a:latin typeface="+mn-lt"/>
                        <a:ea typeface="+mn-ea"/>
                        <a:cs typeface="+mn-cs"/>
                      </a:endParaRPr>
                    </a:p>
                  </a:txBody>
                  <a:tcPr marL="68580" marR="68580" marT="0" marB="0"/>
                </a:tc>
              </a:tr>
              <a:tr h="362240">
                <a:tc>
                  <a:txBody>
                    <a:bodyPr/>
                    <a:lstStyle/>
                    <a:p>
                      <a:pPr marL="0" marR="0" algn="ctr">
                        <a:lnSpc>
                          <a:spcPct val="107000"/>
                        </a:lnSpc>
                        <a:spcBef>
                          <a:spcPts val="0"/>
                        </a:spcBef>
                        <a:spcAft>
                          <a:spcPts val="0"/>
                        </a:spcAft>
                      </a:pPr>
                      <a:r>
                        <a:rPr lang="en-US" sz="1800" dirty="0" smtClean="0">
                          <a:solidFill>
                            <a:schemeClr val="tx1"/>
                          </a:solidFill>
                          <a:effectLst/>
                        </a:rPr>
                        <a:t>TPO</a:t>
                      </a:r>
                    </a:p>
                    <a:p>
                      <a:pPr marL="0" marR="0" algn="ctr">
                        <a:lnSpc>
                          <a:spcPct val="107000"/>
                        </a:lnSpc>
                        <a:spcBef>
                          <a:spcPts val="0"/>
                        </a:spcBef>
                        <a:spcAft>
                          <a:spcPts val="0"/>
                        </a:spcAft>
                      </a:pPr>
                      <a:r>
                        <a:rPr lang="en-US" sz="1800" dirty="0" smtClean="0">
                          <a:solidFill>
                            <a:schemeClr val="tx1"/>
                          </a:solidFill>
                          <a:effectLst/>
                          <a:latin typeface="Calibri"/>
                          <a:ea typeface="Calibri"/>
                          <a:cs typeface="Times New Roman"/>
                        </a:rPr>
                        <a:t>(Current)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a:effectLst/>
                        </a:rPr>
                        <a:t>D 6878</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a:effectLst/>
                        </a:rPr>
                        <a:t>10,080</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a:effectLst/>
                        </a:rPr>
                        <a:t>240</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dirty="0">
                          <a:effectLst/>
                        </a:rPr>
                        <a:t>224</a:t>
                      </a:r>
                      <a:endParaRPr lang="en-US" sz="16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1981200" y="988366"/>
            <a:ext cx="5372625" cy="461665"/>
          </a:xfrm>
          <a:prstGeom prst="rect">
            <a:avLst/>
          </a:prstGeom>
          <a:noFill/>
        </p:spPr>
        <p:txBody>
          <a:bodyPr wrap="none" rtlCol="0">
            <a:spAutoFit/>
          </a:bodyPr>
          <a:lstStyle/>
          <a:p>
            <a:r>
              <a:rPr lang="en-US" dirty="0" smtClean="0">
                <a:latin typeface="+mn-lt"/>
              </a:rPr>
              <a:t>For All Single Ply Roofing Membranes</a:t>
            </a:r>
            <a:endParaRPr lang="en-US" dirty="0">
              <a:latin typeface="+mn-lt"/>
            </a:endParaRPr>
          </a:p>
        </p:txBody>
      </p:sp>
      <p:sp>
        <p:nvSpPr>
          <p:cNvPr id="6" name="TextBox 5"/>
          <p:cNvSpPr txBox="1"/>
          <p:nvPr/>
        </p:nvSpPr>
        <p:spPr>
          <a:xfrm>
            <a:off x="304799" y="5638800"/>
            <a:ext cx="8658139" cy="276999"/>
          </a:xfrm>
          <a:prstGeom prst="rect">
            <a:avLst/>
          </a:prstGeom>
          <a:noFill/>
        </p:spPr>
        <p:txBody>
          <a:bodyPr wrap="none" rtlCol="0">
            <a:spAutoFit/>
          </a:bodyPr>
          <a:lstStyle/>
          <a:p>
            <a:r>
              <a:rPr lang="en-US" sz="1200" dirty="0" smtClean="0">
                <a:latin typeface="+mn-lt"/>
              </a:rPr>
              <a:t>* ASTM has approved a ballet proposal to increase EPDM to 10,080 kJ(m</a:t>
            </a:r>
            <a:r>
              <a:rPr lang="en-US" sz="1200" baseline="30000" dirty="0" smtClean="0">
                <a:latin typeface="+mn-lt"/>
              </a:rPr>
              <a:t>2</a:t>
            </a:r>
            <a:r>
              <a:rPr lang="en-US" sz="1200" dirty="0" smtClean="0">
                <a:latin typeface="+mn-lt"/>
              </a:rPr>
              <a:t>·nm) in 2015. it was previously 5,040 kJ(m</a:t>
            </a:r>
            <a:r>
              <a:rPr lang="en-US" sz="1200" baseline="30000" dirty="0" smtClean="0">
                <a:latin typeface="+mn-lt"/>
              </a:rPr>
              <a:t>2</a:t>
            </a:r>
            <a:r>
              <a:rPr lang="en-US" sz="1200" dirty="0" smtClean="0">
                <a:latin typeface="+mn-lt"/>
              </a:rPr>
              <a:t>·nm). </a:t>
            </a:r>
            <a:endParaRPr lang="en-US" sz="1200" dirty="0">
              <a:latin typeface="+mn-lt"/>
            </a:endParaRPr>
          </a:p>
        </p:txBody>
      </p:sp>
      <p:sp>
        <p:nvSpPr>
          <p:cNvPr id="7" name="TextBox 6"/>
          <p:cNvSpPr txBox="1"/>
          <p:nvPr/>
        </p:nvSpPr>
        <p:spPr>
          <a:xfrm>
            <a:off x="304800" y="5915799"/>
            <a:ext cx="7406899" cy="276999"/>
          </a:xfrm>
          <a:prstGeom prst="rect">
            <a:avLst/>
          </a:prstGeom>
          <a:noFill/>
        </p:spPr>
        <p:txBody>
          <a:bodyPr wrap="none" rtlCol="0">
            <a:spAutoFit/>
          </a:bodyPr>
          <a:lstStyle/>
          <a:p>
            <a:r>
              <a:rPr lang="en-US" sz="1200" dirty="0" smtClean="0">
                <a:latin typeface="+mn-lt"/>
              </a:rPr>
              <a:t>** UV requirements for a Xenon Arc, PVC ASTM allows for both Xenon Arc and QUV (</a:t>
            </a:r>
            <a:r>
              <a:rPr lang="en-US" sz="1200" dirty="0" smtClean="0"/>
              <a:t>12,240</a:t>
            </a:r>
            <a:r>
              <a:rPr lang="en-US" sz="1200" dirty="0"/>
              <a:t> kJ(m</a:t>
            </a:r>
            <a:r>
              <a:rPr lang="en-US" sz="1200" baseline="30000" dirty="0"/>
              <a:t>2</a:t>
            </a:r>
            <a:r>
              <a:rPr lang="en-US" sz="1200" dirty="0"/>
              <a:t>·nm</a:t>
            </a:r>
            <a:r>
              <a:rPr lang="en-US" sz="1200" dirty="0" smtClean="0"/>
              <a:t>)</a:t>
            </a:r>
            <a:r>
              <a:rPr lang="en-US" sz="1200" dirty="0" smtClean="0">
                <a:solidFill>
                  <a:srgbClr val="FF0000"/>
                </a:solidFill>
              </a:rPr>
              <a:t> </a:t>
            </a:r>
            <a:r>
              <a:rPr lang="en-US" sz="1200" dirty="0" smtClean="0">
                <a:latin typeface="+mn-lt"/>
              </a:rPr>
              <a:t>). </a:t>
            </a:r>
            <a:endParaRPr lang="en-US" sz="1200" dirty="0">
              <a:latin typeface="+mn-lt"/>
            </a:endParaRPr>
          </a:p>
        </p:txBody>
      </p:sp>
    </p:spTree>
    <p:extLst>
      <p:ext uri="{BB962C8B-B14F-4D97-AF65-F5344CB8AC3E}">
        <p14:creationId xmlns:p14="http://schemas.microsoft.com/office/powerpoint/2010/main" val="527399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EPDM</a:t>
            </a:r>
            <a:endParaRPr lang="en-US" dirty="0"/>
          </a:p>
        </p:txBody>
      </p:sp>
      <p:sp>
        <p:nvSpPr>
          <p:cNvPr id="5" name="Slide Number Placeholder 4"/>
          <p:cNvSpPr>
            <a:spLocks noGrp="1"/>
          </p:cNvSpPr>
          <p:nvPr>
            <p:ph type="sldNum" sz="quarter" idx="11"/>
          </p:nvPr>
        </p:nvSpPr>
        <p:spPr/>
        <p:txBody>
          <a:bodyPr/>
          <a:lstStyle/>
          <a:p>
            <a:pPr>
              <a:defRPr/>
            </a:pPr>
            <a:fld id="{074939C0-56B9-D043-B8F0-AA04849BA2AA}" type="slidenum">
              <a:rPr lang="en-US" smtClean="0"/>
              <a:pPr>
                <a:defRPr/>
              </a:pPr>
              <a:t>15</a:t>
            </a:fld>
            <a:endParaRPr lang="en-US" dirty="0"/>
          </a:p>
        </p:txBody>
      </p:sp>
      <p:sp>
        <p:nvSpPr>
          <p:cNvPr id="6" name="Content Placeholder 5"/>
          <p:cNvSpPr>
            <a:spLocks noGrp="1"/>
          </p:cNvSpPr>
          <p:nvPr>
            <p:ph sz="half" idx="2"/>
          </p:nvPr>
        </p:nvSpPr>
        <p:spPr>
          <a:xfrm>
            <a:off x="4572000" y="1143000"/>
            <a:ext cx="4038600" cy="3418058"/>
          </a:xfrm>
        </p:spPr>
        <p:txBody>
          <a:bodyPr/>
          <a:lstStyle/>
          <a:p>
            <a:pPr marL="0" indent="0" algn="ctr">
              <a:buNone/>
            </a:pPr>
            <a:r>
              <a:rPr lang="en-US" u="sng" dirty="0" smtClean="0"/>
              <a:t>Industry Actions</a:t>
            </a:r>
          </a:p>
          <a:p>
            <a:pPr>
              <a:buFontTx/>
              <a:buChar char="-"/>
            </a:pPr>
            <a:r>
              <a:rPr lang="en-US" sz="2400" dirty="0" smtClean="0"/>
              <a:t>Reduced Linear Dimensional Product Standard to 1%.</a:t>
            </a:r>
          </a:p>
          <a:p>
            <a:pPr>
              <a:buFontTx/>
              <a:buChar char="-"/>
            </a:pPr>
            <a:r>
              <a:rPr lang="en-US" sz="2400" dirty="0" smtClean="0"/>
              <a:t>Changed termination of membrane to parapet. </a:t>
            </a: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590800"/>
            <a:ext cx="3733800" cy="394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1085850"/>
            <a:ext cx="3676650" cy="190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2800" u="sng">
                <a:latin typeface="+mn-lt"/>
                <a:ea typeface="+mn-ea"/>
              </a:defRPr>
            </a:lvl1pPr>
            <a:lvl2pPr marL="742950" indent="-285750" eaLnBrk="1" hangingPunct="1">
              <a:spcBef>
                <a:spcPct val="20000"/>
              </a:spcBef>
              <a:buChar char="–"/>
              <a:defRPr>
                <a:latin typeface="+mn-lt"/>
                <a:ea typeface="+mn-ea"/>
              </a:defRPr>
            </a:lvl2pPr>
            <a:lvl3pPr marL="1143000" indent="-228600" eaLnBrk="1" hangingPunct="1">
              <a:spcBef>
                <a:spcPct val="20000"/>
              </a:spcBef>
              <a:buChar char="•"/>
              <a:defRPr sz="2000">
                <a:latin typeface="+mn-lt"/>
                <a:ea typeface="+mn-ea"/>
              </a:defRPr>
            </a:lvl3pPr>
            <a:lvl4pPr marL="1600200" indent="-228600" eaLnBrk="1" hangingPunct="1">
              <a:spcBef>
                <a:spcPct val="20000"/>
              </a:spcBef>
              <a:buChar char="–"/>
              <a:defRPr sz="1800">
                <a:latin typeface="+mn-lt"/>
                <a:ea typeface="+mn-ea"/>
              </a:defRPr>
            </a:lvl4pPr>
            <a:lvl5pPr marL="2057400" indent="-228600" eaLnBrk="1" hangingPunct="1">
              <a:spcBef>
                <a:spcPct val="20000"/>
              </a:spcBef>
              <a:buChar char="»"/>
              <a:defRPr sz="1800">
                <a:latin typeface="+mn-lt"/>
                <a:ea typeface="+mn-ea"/>
              </a:defRPr>
            </a:lvl5pPr>
            <a:lvl6pPr marL="2514600" indent="-228600" fontAlgn="base">
              <a:spcBef>
                <a:spcPct val="20000"/>
              </a:spcBef>
              <a:spcAft>
                <a:spcPct val="0"/>
              </a:spcAft>
              <a:buChar char="»"/>
              <a:defRPr sz="1800">
                <a:latin typeface="+mn-lt"/>
                <a:ea typeface="+mn-ea"/>
              </a:defRPr>
            </a:lvl6pPr>
            <a:lvl7pPr marL="2971800" indent="-228600" fontAlgn="base">
              <a:spcBef>
                <a:spcPct val="20000"/>
              </a:spcBef>
              <a:spcAft>
                <a:spcPct val="0"/>
              </a:spcAft>
              <a:buChar char="»"/>
              <a:defRPr sz="1800">
                <a:latin typeface="+mn-lt"/>
                <a:ea typeface="+mn-ea"/>
              </a:defRPr>
            </a:lvl7pPr>
            <a:lvl8pPr marL="3429000" indent="-228600" fontAlgn="base">
              <a:spcBef>
                <a:spcPct val="20000"/>
              </a:spcBef>
              <a:spcAft>
                <a:spcPct val="0"/>
              </a:spcAft>
              <a:buChar char="»"/>
              <a:defRPr sz="1800">
                <a:latin typeface="+mn-lt"/>
                <a:ea typeface="+mn-ea"/>
              </a:defRPr>
            </a:lvl8pPr>
            <a:lvl9pPr marL="3886200" indent="-228600" fontAlgn="base">
              <a:spcBef>
                <a:spcPct val="20000"/>
              </a:spcBef>
              <a:spcAft>
                <a:spcPct val="0"/>
              </a:spcAft>
              <a:buChar char="»"/>
              <a:defRPr sz="1800">
                <a:latin typeface="+mn-lt"/>
                <a:ea typeface="+mn-ea"/>
              </a:defRPr>
            </a:lvl9pPr>
          </a:lstStyle>
          <a:p>
            <a:r>
              <a:rPr lang="en-US" dirty="0"/>
              <a:t>EPDM</a:t>
            </a:r>
          </a:p>
          <a:p>
            <a:r>
              <a:rPr lang="en-US" sz="2400" u="none" dirty="0"/>
              <a:t>Linear Dimensional </a:t>
            </a:r>
            <a:r>
              <a:rPr lang="en-US" sz="2400" u="none" dirty="0" smtClean="0"/>
              <a:t>Failures</a:t>
            </a:r>
            <a:endParaRPr lang="en-US" sz="2400" u="none" dirty="0"/>
          </a:p>
        </p:txBody>
      </p:sp>
      <p:sp>
        <p:nvSpPr>
          <p:cNvPr id="8" name="TextBox 7"/>
          <p:cNvSpPr txBox="1"/>
          <p:nvPr/>
        </p:nvSpPr>
        <p:spPr>
          <a:xfrm>
            <a:off x="3982009" y="4202023"/>
            <a:ext cx="5161991"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2800" u="sng">
                <a:latin typeface="+mn-lt"/>
                <a:ea typeface="+mn-ea"/>
              </a:defRPr>
            </a:lvl1pPr>
            <a:lvl2pPr marL="742950" indent="-285750" eaLnBrk="1" hangingPunct="1">
              <a:spcBef>
                <a:spcPct val="20000"/>
              </a:spcBef>
              <a:buChar char="–"/>
              <a:defRPr>
                <a:latin typeface="+mn-lt"/>
                <a:ea typeface="+mn-ea"/>
              </a:defRPr>
            </a:lvl2pPr>
            <a:lvl3pPr marL="1143000" indent="-228600" eaLnBrk="1" hangingPunct="1">
              <a:spcBef>
                <a:spcPct val="20000"/>
              </a:spcBef>
              <a:buChar char="•"/>
              <a:defRPr sz="2000">
                <a:latin typeface="+mn-lt"/>
                <a:ea typeface="+mn-ea"/>
              </a:defRPr>
            </a:lvl3pPr>
            <a:lvl4pPr marL="1600200" indent="-228600" eaLnBrk="1" hangingPunct="1">
              <a:spcBef>
                <a:spcPct val="20000"/>
              </a:spcBef>
              <a:buChar char="–"/>
              <a:defRPr sz="1800">
                <a:latin typeface="+mn-lt"/>
                <a:ea typeface="+mn-ea"/>
              </a:defRPr>
            </a:lvl4pPr>
            <a:lvl5pPr marL="2057400" indent="-228600" eaLnBrk="1" hangingPunct="1">
              <a:spcBef>
                <a:spcPct val="20000"/>
              </a:spcBef>
              <a:buChar char="»"/>
              <a:defRPr sz="1800">
                <a:latin typeface="+mn-lt"/>
                <a:ea typeface="+mn-ea"/>
              </a:defRPr>
            </a:lvl5pPr>
            <a:lvl6pPr marL="2514600" indent="-228600" fontAlgn="base">
              <a:spcBef>
                <a:spcPct val="20000"/>
              </a:spcBef>
              <a:spcAft>
                <a:spcPct val="0"/>
              </a:spcAft>
              <a:buChar char="»"/>
              <a:defRPr sz="1800">
                <a:latin typeface="+mn-lt"/>
                <a:ea typeface="+mn-ea"/>
              </a:defRPr>
            </a:lvl6pPr>
            <a:lvl7pPr marL="2971800" indent="-228600" fontAlgn="base">
              <a:spcBef>
                <a:spcPct val="20000"/>
              </a:spcBef>
              <a:spcAft>
                <a:spcPct val="0"/>
              </a:spcAft>
              <a:buChar char="»"/>
              <a:defRPr sz="1800">
                <a:latin typeface="+mn-lt"/>
                <a:ea typeface="+mn-ea"/>
              </a:defRPr>
            </a:lvl7pPr>
            <a:lvl8pPr marL="3429000" indent="-228600" fontAlgn="base">
              <a:spcBef>
                <a:spcPct val="20000"/>
              </a:spcBef>
              <a:spcAft>
                <a:spcPct val="0"/>
              </a:spcAft>
              <a:buChar char="»"/>
              <a:defRPr sz="1800">
                <a:latin typeface="+mn-lt"/>
                <a:ea typeface="+mn-ea"/>
              </a:defRPr>
            </a:lvl8pPr>
            <a:lvl9pPr marL="3886200" indent="-228600" fontAlgn="base">
              <a:spcBef>
                <a:spcPct val="20000"/>
              </a:spcBef>
              <a:spcAft>
                <a:spcPct val="0"/>
              </a:spcAft>
              <a:buChar char="»"/>
              <a:defRPr sz="1800">
                <a:latin typeface="+mn-lt"/>
                <a:ea typeface="+mn-ea"/>
              </a:defRPr>
            </a:lvl9pPr>
          </a:lstStyle>
          <a:p>
            <a:r>
              <a:rPr lang="en-US" dirty="0"/>
              <a:t>Accelerated Product </a:t>
            </a:r>
            <a:endParaRPr lang="en-US" dirty="0" smtClean="0"/>
          </a:p>
          <a:p>
            <a:r>
              <a:rPr lang="en-US" dirty="0" smtClean="0"/>
              <a:t>Standards</a:t>
            </a:r>
            <a:endParaRPr lang="en-US" dirty="0"/>
          </a:p>
          <a:p>
            <a:r>
              <a:rPr lang="en-US" sz="2400" u="none" dirty="0"/>
              <a:t>Remained the </a:t>
            </a:r>
            <a:r>
              <a:rPr lang="en-US" sz="2400" u="none" dirty="0" smtClean="0"/>
              <a:t>same from 1980 to 2014.  UV was updated in 2015.</a:t>
            </a:r>
            <a:endParaRPr lang="en-US" sz="2400" u="none" dirty="0"/>
          </a:p>
        </p:txBody>
      </p:sp>
    </p:spTree>
    <p:extLst>
      <p:ext uri="{BB962C8B-B14F-4D97-AF65-F5344CB8AC3E}">
        <p14:creationId xmlns:p14="http://schemas.microsoft.com/office/powerpoint/2010/main" val="1407494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PVC</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16</a:t>
            </a:fld>
            <a:endParaRPr lang="en-US" dirty="0"/>
          </a:p>
        </p:txBody>
      </p:sp>
      <p:sp>
        <p:nvSpPr>
          <p:cNvPr id="5" name="Content Placeholder 3"/>
          <p:cNvSpPr>
            <a:spLocks noGrp="1"/>
          </p:cNvSpPr>
          <p:nvPr>
            <p:ph sz="half" idx="4294967295"/>
          </p:nvPr>
        </p:nvSpPr>
        <p:spPr>
          <a:xfrm>
            <a:off x="266700" y="1219200"/>
            <a:ext cx="3771900" cy="2133600"/>
          </a:xfrm>
          <a:prstGeom prst="rect">
            <a:avLst/>
          </a:prstGeom>
        </p:spPr>
        <p:txBody>
          <a:bodyPr/>
          <a:lstStyle/>
          <a:p>
            <a:pPr marL="0" indent="0" algn="ctr">
              <a:buNone/>
            </a:pPr>
            <a:r>
              <a:rPr lang="en-US" sz="2800" u="sng" dirty="0" smtClean="0"/>
              <a:t>PVC</a:t>
            </a:r>
          </a:p>
          <a:p>
            <a:pPr marL="0" indent="0" algn="ctr">
              <a:buNone/>
            </a:pPr>
            <a:r>
              <a:rPr lang="en-US" sz="2400" dirty="0" smtClean="0"/>
              <a:t>Shattering PVC</a:t>
            </a: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4572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5"/>
          <p:cNvSpPr>
            <a:spLocks noGrp="1"/>
          </p:cNvSpPr>
          <p:nvPr>
            <p:ph sz="half" idx="4294967295"/>
          </p:nvPr>
        </p:nvSpPr>
        <p:spPr>
          <a:xfrm>
            <a:off x="4505604" y="1219200"/>
            <a:ext cx="4114800" cy="2362200"/>
          </a:xfrm>
          <a:prstGeom prst="rect">
            <a:avLst/>
          </a:prstGeom>
        </p:spPr>
        <p:txBody>
          <a:bodyPr/>
          <a:lstStyle/>
          <a:p>
            <a:pPr marL="0" indent="0" algn="ctr">
              <a:buNone/>
            </a:pPr>
            <a:r>
              <a:rPr lang="en-US" sz="2800" u="sng" dirty="0" smtClean="0"/>
              <a:t>Industry Actions</a:t>
            </a:r>
          </a:p>
          <a:p>
            <a:pPr algn="ctr">
              <a:buFontTx/>
              <a:buChar char="-"/>
            </a:pPr>
            <a:r>
              <a:rPr lang="en-US" sz="2400" dirty="0" smtClean="0"/>
              <a:t>Reinforced PVC membrane</a:t>
            </a:r>
          </a:p>
          <a:p>
            <a:pPr algn="ctr">
              <a:buFontTx/>
              <a:buChar char="-"/>
            </a:pPr>
            <a:r>
              <a:rPr lang="en-US" sz="2400" dirty="0" smtClean="0"/>
              <a:t>High molecular weight and solid plasticizers</a:t>
            </a:r>
          </a:p>
        </p:txBody>
      </p:sp>
      <p:sp>
        <p:nvSpPr>
          <p:cNvPr id="8" name="TextBox 7"/>
          <p:cNvSpPr txBox="1"/>
          <p:nvPr/>
        </p:nvSpPr>
        <p:spPr>
          <a:xfrm>
            <a:off x="4800600" y="4114800"/>
            <a:ext cx="4191000" cy="1754834"/>
          </a:xfrm>
          <a:prstGeom prst="rect">
            <a:avLst/>
          </a:prstGeom>
          <a:noFill/>
          <a:ln>
            <a:noFill/>
          </a:ln>
          <a:effectLst/>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2800" u="sng">
                <a:latin typeface="+mn-lt"/>
                <a:ea typeface="+mn-ea"/>
              </a:defRPr>
            </a:lvl1pPr>
            <a:lvl2pPr marL="742950" indent="-285750" eaLnBrk="1" hangingPunct="1">
              <a:spcBef>
                <a:spcPct val="20000"/>
              </a:spcBef>
              <a:buChar char="–"/>
              <a:defRPr>
                <a:latin typeface="+mn-lt"/>
                <a:ea typeface="+mn-ea"/>
              </a:defRPr>
            </a:lvl2pPr>
            <a:lvl3pPr marL="1143000" indent="-228600" eaLnBrk="1" hangingPunct="1">
              <a:spcBef>
                <a:spcPct val="20000"/>
              </a:spcBef>
              <a:buChar char="•"/>
              <a:defRPr sz="2000">
                <a:latin typeface="+mn-lt"/>
                <a:ea typeface="+mn-ea"/>
              </a:defRPr>
            </a:lvl3pPr>
            <a:lvl4pPr marL="1600200" indent="-228600" eaLnBrk="1" hangingPunct="1">
              <a:spcBef>
                <a:spcPct val="20000"/>
              </a:spcBef>
              <a:buChar char="–"/>
              <a:defRPr sz="1800">
                <a:latin typeface="+mn-lt"/>
                <a:ea typeface="+mn-ea"/>
              </a:defRPr>
            </a:lvl4pPr>
            <a:lvl5pPr marL="2057400" indent="-228600" eaLnBrk="1" hangingPunct="1">
              <a:spcBef>
                <a:spcPct val="20000"/>
              </a:spcBef>
              <a:buChar char="»"/>
              <a:defRPr sz="1800">
                <a:latin typeface="+mn-lt"/>
                <a:ea typeface="+mn-ea"/>
              </a:defRPr>
            </a:lvl5pPr>
            <a:lvl6pPr marL="2514600" indent="-228600" fontAlgn="base">
              <a:spcBef>
                <a:spcPct val="20000"/>
              </a:spcBef>
              <a:spcAft>
                <a:spcPct val="0"/>
              </a:spcAft>
              <a:buChar char="»"/>
              <a:defRPr sz="1800">
                <a:latin typeface="+mn-lt"/>
                <a:ea typeface="+mn-ea"/>
              </a:defRPr>
            </a:lvl6pPr>
            <a:lvl7pPr marL="2971800" indent="-228600" fontAlgn="base">
              <a:spcBef>
                <a:spcPct val="20000"/>
              </a:spcBef>
              <a:spcAft>
                <a:spcPct val="0"/>
              </a:spcAft>
              <a:buChar char="»"/>
              <a:defRPr sz="1800">
                <a:latin typeface="+mn-lt"/>
                <a:ea typeface="+mn-ea"/>
              </a:defRPr>
            </a:lvl7pPr>
            <a:lvl8pPr marL="3429000" indent="-228600" fontAlgn="base">
              <a:spcBef>
                <a:spcPct val="20000"/>
              </a:spcBef>
              <a:spcAft>
                <a:spcPct val="0"/>
              </a:spcAft>
              <a:buChar char="»"/>
              <a:defRPr sz="1800">
                <a:latin typeface="+mn-lt"/>
                <a:ea typeface="+mn-ea"/>
              </a:defRPr>
            </a:lvl8pPr>
            <a:lvl9pPr marL="3886200" indent="-228600" fontAlgn="base">
              <a:spcBef>
                <a:spcPct val="20000"/>
              </a:spcBef>
              <a:spcAft>
                <a:spcPct val="0"/>
              </a:spcAft>
              <a:buChar char="»"/>
              <a:defRPr sz="1800">
                <a:latin typeface="+mn-lt"/>
                <a:ea typeface="+mn-ea"/>
              </a:defRPr>
            </a:lvl9pPr>
          </a:lstStyle>
          <a:p>
            <a:r>
              <a:rPr lang="en-US" dirty="0"/>
              <a:t>Accelerated </a:t>
            </a:r>
            <a:r>
              <a:rPr lang="en-US" dirty="0" smtClean="0"/>
              <a:t>Product</a:t>
            </a:r>
          </a:p>
          <a:p>
            <a:r>
              <a:rPr lang="en-US" dirty="0" smtClean="0"/>
              <a:t> </a:t>
            </a:r>
            <a:r>
              <a:rPr lang="en-US" dirty="0"/>
              <a:t>Standards</a:t>
            </a:r>
          </a:p>
          <a:p>
            <a:r>
              <a:rPr lang="en-US" sz="2400" u="none" dirty="0"/>
              <a:t>Remained the </a:t>
            </a:r>
            <a:r>
              <a:rPr lang="en-US" sz="2400" u="none" dirty="0" smtClean="0"/>
              <a:t>same 1980</a:t>
            </a:r>
            <a:endParaRPr lang="en-US" sz="2400" u="none" dirty="0"/>
          </a:p>
        </p:txBody>
      </p:sp>
    </p:spTree>
    <p:extLst>
      <p:ext uri="{BB962C8B-B14F-4D97-AF65-F5344CB8AC3E}">
        <p14:creationId xmlns:p14="http://schemas.microsoft.com/office/powerpoint/2010/main" val="3982752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TPO</a:t>
            </a:r>
            <a:endParaRPr lang="en-US" dirty="0"/>
          </a:p>
        </p:txBody>
      </p:sp>
      <p:sp>
        <p:nvSpPr>
          <p:cNvPr id="5" name="Content Placeholder 4"/>
          <p:cNvSpPr>
            <a:spLocks noGrp="1"/>
          </p:cNvSpPr>
          <p:nvPr>
            <p:ph sz="half" idx="1"/>
          </p:nvPr>
        </p:nvSpPr>
        <p:spPr>
          <a:xfrm>
            <a:off x="228600" y="1123950"/>
            <a:ext cx="4343400" cy="2057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marL="0" indent="0" algn="ctr">
              <a:buNone/>
            </a:pPr>
            <a:r>
              <a:rPr lang="en-US" u="sng" dirty="0"/>
              <a:t>TPO</a:t>
            </a:r>
          </a:p>
          <a:p>
            <a:pPr marL="0" indent="0" algn="ctr">
              <a:buNone/>
            </a:pPr>
            <a:r>
              <a:rPr lang="en-US" altLang="en-US" sz="2400" dirty="0" smtClean="0"/>
              <a:t>Thermal </a:t>
            </a:r>
            <a:r>
              <a:rPr lang="en-US" altLang="en-US" sz="2400" dirty="0"/>
              <a:t>Stability, mid-1990s</a:t>
            </a:r>
          </a:p>
          <a:p>
            <a:pPr marL="0" indent="0" algn="ctr">
              <a:buNone/>
            </a:pPr>
            <a:r>
              <a:rPr lang="en-US" altLang="en-US" sz="2400" dirty="0" smtClean="0"/>
              <a:t>UV Stability</a:t>
            </a:r>
          </a:p>
          <a:p>
            <a:pPr marL="0" indent="0" algn="ctr">
              <a:buNone/>
            </a:pPr>
            <a:r>
              <a:rPr lang="en-US" altLang="en-US" sz="2400" dirty="0" smtClean="0"/>
              <a:t>Solar impact</a:t>
            </a:r>
            <a:endParaRPr lang="en-US" altLang="en-US" sz="2400" dirty="0"/>
          </a:p>
          <a:p>
            <a:pPr marL="0" indent="0">
              <a:buNone/>
            </a:pPr>
            <a:endParaRPr lang="en-US" dirty="0"/>
          </a:p>
        </p:txBody>
      </p:sp>
      <p:sp>
        <p:nvSpPr>
          <p:cNvPr id="6" name="Content Placeholder 5"/>
          <p:cNvSpPr>
            <a:spLocks noGrp="1"/>
          </p:cNvSpPr>
          <p:nvPr>
            <p:ph sz="half" idx="2"/>
          </p:nvPr>
        </p:nvSpPr>
        <p:spPr>
          <a:xfrm>
            <a:off x="4800600" y="1066800"/>
            <a:ext cx="3810000" cy="2731770"/>
          </a:xfrm>
        </p:spPr>
        <p:txBody>
          <a:bodyPr/>
          <a:lstStyle/>
          <a:p>
            <a:pPr marL="0" indent="0" algn="ctr">
              <a:buNone/>
            </a:pPr>
            <a:r>
              <a:rPr lang="en-US" u="sng" dirty="0" smtClean="0"/>
              <a:t>Industry Actions</a:t>
            </a:r>
          </a:p>
          <a:p>
            <a:pPr marL="0" indent="0" algn="ctr">
              <a:buNone/>
            </a:pPr>
            <a:r>
              <a:rPr lang="en-US" sz="2400" dirty="0" smtClean="0"/>
              <a:t>- White TPO</a:t>
            </a:r>
          </a:p>
          <a:p>
            <a:pPr marL="0" indent="0" algn="ctr">
              <a:buNone/>
            </a:pPr>
            <a:r>
              <a:rPr lang="en-US" sz="2400" dirty="0" smtClean="0"/>
              <a:t>- Magnesium Hydroxide replace </a:t>
            </a:r>
            <a:r>
              <a:rPr lang="en-US" altLang="en-US" sz="2400" dirty="0">
                <a:latin typeface="Arial" pitchFamily="34" charset="0"/>
              </a:rPr>
              <a:t>Brominated </a:t>
            </a:r>
            <a:r>
              <a:rPr lang="en-US" altLang="en-US" sz="2400" dirty="0" smtClean="0">
                <a:latin typeface="Arial" pitchFamily="34" charset="0"/>
              </a:rPr>
              <a:t>Fire retardants</a:t>
            </a:r>
          </a:p>
          <a:p>
            <a:pPr marL="0" indent="0" algn="ctr">
              <a:buNone/>
            </a:pPr>
            <a:r>
              <a:rPr lang="en-US" altLang="en-US" sz="2400" dirty="0" smtClean="0">
                <a:latin typeface="Arial" pitchFamily="34" charset="0"/>
              </a:rPr>
              <a:t>- </a:t>
            </a:r>
            <a:r>
              <a:rPr lang="en-US" sz="2400" dirty="0" smtClean="0"/>
              <a:t>Improved Stabilization</a:t>
            </a:r>
            <a:endParaRPr lang="en-US" sz="2400"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17</a:t>
            </a:fld>
            <a:endParaRPr lang="en-US" dirty="0"/>
          </a:p>
        </p:txBody>
      </p:sp>
      <p:sp>
        <p:nvSpPr>
          <p:cNvPr id="8" name="object 6"/>
          <p:cNvSpPr/>
          <p:nvPr/>
        </p:nvSpPr>
        <p:spPr>
          <a:xfrm>
            <a:off x="381000" y="3200400"/>
            <a:ext cx="4379849" cy="3288665"/>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7" name="TextBox 6"/>
          <p:cNvSpPr txBox="1"/>
          <p:nvPr/>
        </p:nvSpPr>
        <p:spPr>
          <a:xfrm>
            <a:off x="4760849" y="4324589"/>
            <a:ext cx="4383151"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2800" u="sng">
                <a:latin typeface="+mn-lt"/>
                <a:ea typeface="+mn-ea"/>
              </a:defRPr>
            </a:lvl1pPr>
            <a:lvl2pPr marL="742950" indent="-285750" eaLnBrk="1" hangingPunct="1">
              <a:spcBef>
                <a:spcPct val="20000"/>
              </a:spcBef>
              <a:buChar char="–"/>
              <a:defRPr>
                <a:latin typeface="+mn-lt"/>
                <a:ea typeface="+mn-ea"/>
              </a:defRPr>
            </a:lvl2pPr>
            <a:lvl3pPr marL="1143000" indent="-228600" eaLnBrk="1" hangingPunct="1">
              <a:spcBef>
                <a:spcPct val="20000"/>
              </a:spcBef>
              <a:buChar char="•"/>
              <a:defRPr sz="2000">
                <a:latin typeface="+mn-lt"/>
                <a:ea typeface="+mn-ea"/>
              </a:defRPr>
            </a:lvl3pPr>
            <a:lvl4pPr marL="1600200" indent="-228600" eaLnBrk="1" hangingPunct="1">
              <a:spcBef>
                <a:spcPct val="20000"/>
              </a:spcBef>
              <a:buChar char="–"/>
              <a:defRPr sz="1800">
                <a:latin typeface="+mn-lt"/>
                <a:ea typeface="+mn-ea"/>
              </a:defRPr>
            </a:lvl4pPr>
            <a:lvl5pPr marL="2057400" indent="-228600" eaLnBrk="1" hangingPunct="1">
              <a:spcBef>
                <a:spcPct val="20000"/>
              </a:spcBef>
              <a:buChar char="»"/>
              <a:defRPr sz="1800">
                <a:latin typeface="+mn-lt"/>
                <a:ea typeface="+mn-ea"/>
              </a:defRPr>
            </a:lvl5pPr>
            <a:lvl6pPr marL="2514600" indent="-228600" fontAlgn="base">
              <a:spcBef>
                <a:spcPct val="20000"/>
              </a:spcBef>
              <a:spcAft>
                <a:spcPct val="0"/>
              </a:spcAft>
              <a:buChar char="»"/>
              <a:defRPr sz="1800">
                <a:latin typeface="+mn-lt"/>
                <a:ea typeface="+mn-ea"/>
              </a:defRPr>
            </a:lvl6pPr>
            <a:lvl7pPr marL="2971800" indent="-228600" fontAlgn="base">
              <a:spcBef>
                <a:spcPct val="20000"/>
              </a:spcBef>
              <a:spcAft>
                <a:spcPct val="0"/>
              </a:spcAft>
              <a:buChar char="»"/>
              <a:defRPr sz="1800">
                <a:latin typeface="+mn-lt"/>
                <a:ea typeface="+mn-ea"/>
              </a:defRPr>
            </a:lvl7pPr>
            <a:lvl8pPr marL="3429000" indent="-228600" fontAlgn="base">
              <a:spcBef>
                <a:spcPct val="20000"/>
              </a:spcBef>
              <a:spcAft>
                <a:spcPct val="0"/>
              </a:spcAft>
              <a:buChar char="»"/>
              <a:defRPr sz="1800">
                <a:latin typeface="+mn-lt"/>
                <a:ea typeface="+mn-ea"/>
              </a:defRPr>
            </a:lvl8pPr>
            <a:lvl9pPr marL="3886200" indent="-228600" fontAlgn="base">
              <a:spcBef>
                <a:spcPct val="20000"/>
              </a:spcBef>
              <a:spcAft>
                <a:spcPct val="0"/>
              </a:spcAft>
              <a:buChar char="»"/>
              <a:defRPr sz="1800">
                <a:latin typeface="+mn-lt"/>
                <a:ea typeface="+mn-ea"/>
              </a:defRPr>
            </a:lvl9pPr>
          </a:lstStyle>
          <a:p>
            <a:r>
              <a:rPr lang="en-US" dirty="0"/>
              <a:t>Accelerated Product </a:t>
            </a:r>
            <a:endParaRPr lang="en-US" dirty="0" smtClean="0"/>
          </a:p>
          <a:p>
            <a:r>
              <a:rPr lang="en-US" dirty="0" smtClean="0"/>
              <a:t>Standards</a:t>
            </a:r>
            <a:endParaRPr lang="en-US" dirty="0"/>
          </a:p>
          <a:p>
            <a:r>
              <a:rPr lang="en-US" sz="2400" u="none" dirty="0" smtClean="0"/>
              <a:t>Changes made as recent at 2011</a:t>
            </a:r>
            <a:endParaRPr lang="en-US" sz="2400" u="none" dirty="0"/>
          </a:p>
        </p:txBody>
      </p:sp>
    </p:spTree>
    <p:extLst>
      <p:ext uri="{BB962C8B-B14F-4D97-AF65-F5344CB8AC3E}">
        <p14:creationId xmlns:p14="http://schemas.microsoft.com/office/powerpoint/2010/main" val="2204235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TPO Aging – UV Weathering &amp; the ASTM</a:t>
            </a:r>
            <a:endParaRPr lang="en-US" sz="32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49946647"/>
              </p:ext>
            </p:extLst>
          </p:nvPr>
        </p:nvGraphicFramePr>
        <p:xfrm>
          <a:off x="381000" y="11430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636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PLY UV REQUREMENTS</a:t>
            </a:r>
            <a:endParaRPr lang="en-US" dirty="0"/>
          </a:p>
        </p:txBody>
      </p:sp>
      <p:sp>
        <p:nvSpPr>
          <p:cNvPr id="3" name="Slide Number Placeholder 2"/>
          <p:cNvSpPr>
            <a:spLocks noGrp="1"/>
          </p:cNvSpPr>
          <p:nvPr>
            <p:ph type="sldNum" sz="quarter" idx="11"/>
          </p:nvPr>
        </p:nvSpPr>
        <p:spPr/>
        <p:txBody>
          <a:bodyPr/>
          <a:lstStyle/>
          <a:p>
            <a:pPr>
              <a:defRPr/>
            </a:pPr>
            <a:fld id="{81C450FA-7D69-3445-ACC0-769C81471A4F}" type="slidenum">
              <a:rPr lang="en-US" smtClean="0"/>
              <a:pPr>
                <a:defRPr/>
              </a:pPr>
              <a:t>19</a:t>
            </a:fld>
            <a:endParaRPr lang="en-US" dirty="0"/>
          </a:p>
        </p:txBody>
      </p:sp>
      <p:sp>
        <p:nvSpPr>
          <p:cNvPr id="6" name="TextBox 5"/>
          <p:cNvSpPr txBox="1"/>
          <p:nvPr/>
        </p:nvSpPr>
        <p:spPr>
          <a:xfrm>
            <a:off x="838200" y="1295400"/>
            <a:ext cx="2460930" cy="461665"/>
          </a:xfrm>
          <a:prstGeom prst="rect">
            <a:avLst/>
          </a:prstGeom>
          <a:noFill/>
        </p:spPr>
        <p:txBody>
          <a:bodyPr wrap="none" rtlCol="0">
            <a:spAutoFit/>
          </a:bodyPr>
          <a:lstStyle/>
          <a:p>
            <a:r>
              <a:rPr lang="en-US" u="sng" dirty="0" smtClean="0">
                <a:latin typeface="+mn-lt"/>
              </a:rPr>
              <a:t>UV Performance</a:t>
            </a:r>
            <a:endParaRPr lang="en-US" u="sng" dirty="0">
              <a:latin typeface="+mn-lt"/>
            </a:endParaRPr>
          </a:p>
        </p:txBody>
      </p:sp>
      <p:sp>
        <p:nvSpPr>
          <p:cNvPr id="8" name="Rectangle 7"/>
          <p:cNvSpPr/>
          <p:nvPr/>
        </p:nvSpPr>
        <p:spPr bwMode="auto">
          <a:xfrm>
            <a:off x="1058068" y="1905000"/>
            <a:ext cx="4275932"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kumimoji="0" lang="en-US" b="0" i="0" u="none" strike="noStrike" cap="none" normalizeH="0" baseline="0" dirty="0" smtClean="0">
                <a:ln>
                  <a:noFill/>
                </a:ln>
                <a:solidFill>
                  <a:schemeClr val="tx1"/>
                </a:solidFill>
                <a:effectLst/>
              </a:rPr>
              <a:t>EPDM              5,040</a:t>
            </a:r>
            <a:r>
              <a:rPr lang="en-US" dirty="0"/>
              <a:t> </a:t>
            </a:r>
            <a:r>
              <a:rPr lang="en-US" dirty="0" smtClean="0"/>
              <a:t>kJ(m</a:t>
            </a:r>
            <a:r>
              <a:rPr lang="en-US" baseline="30000" dirty="0" smtClean="0"/>
              <a:t>2</a:t>
            </a:r>
            <a:r>
              <a:rPr lang="en-US" dirty="0" smtClean="0"/>
              <a:t>·nm)</a:t>
            </a:r>
            <a:r>
              <a:rPr kumimoji="0" lang="en-US" b="0" i="0" u="none" strike="noStrike" cap="none" normalizeH="0" dirty="0" smtClean="0">
                <a:ln>
                  <a:noFill/>
                </a:ln>
                <a:solidFill>
                  <a:schemeClr val="tx1"/>
                </a:solidFill>
                <a:effectLst/>
              </a:rPr>
              <a:t> </a:t>
            </a:r>
            <a:endParaRPr kumimoji="0" lang="en-US" b="0" i="0" u="none" strike="noStrike" cap="none" normalizeH="0" baseline="0" dirty="0">
              <a:ln>
                <a:noFill/>
              </a:ln>
              <a:solidFill>
                <a:schemeClr val="tx1"/>
              </a:solidFill>
              <a:effectLst/>
            </a:endParaRPr>
          </a:p>
        </p:txBody>
      </p:sp>
      <p:sp>
        <p:nvSpPr>
          <p:cNvPr id="9" name="Rectangle 8"/>
          <p:cNvSpPr/>
          <p:nvPr/>
        </p:nvSpPr>
        <p:spPr bwMode="auto">
          <a:xfrm>
            <a:off x="1058068" y="2590800"/>
            <a:ext cx="4733132"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en-US" dirty="0" smtClean="0"/>
              <a:t>PVC*</a:t>
            </a:r>
            <a:r>
              <a:rPr kumimoji="0" lang="en-US" b="0" i="0" u="none" strike="noStrike" cap="none" normalizeH="0" baseline="0" dirty="0" smtClean="0">
                <a:ln>
                  <a:noFill/>
                </a:ln>
                <a:solidFill>
                  <a:schemeClr val="tx1"/>
                </a:solidFill>
                <a:effectLst/>
              </a:rPr>
              <a:t>                      6,480</a:t>
            </a:r>
            <a:r>
              <a:rPr lang="en-US" dirty="0" smtClean="0"/>
              <a:t> kJ(m</a:t>
            </a:r>
            <a:r>
              <a:rPr lang="en-US" baseline="30000" dirty="0" smtClean="0"/>
              <a:t>2</a:t>
            </a:r>
            <a:r>
              <a:rPr lang="en-US" dirty="0" smtClean="0"/>
              <a:t>·nm)</a:t>
            </a:r>
            <a:r>
              <a:rPr kumimoji="0" lang="en-US" b="0" i="0" u="none" strike="noStrike" cap="none" normalizeH="0" dirty="0" smtClean="0">
                <a:ln>
                  <a:noFill/>
                </a:ln>
                <a:solidFill>
                  <a:schemeClr val="tx1"/>
                </a:solidFill>
                <a:effectLst/>
              </a:rPr>
              <a:t> </a:t>
            </a:r>
            <a:endParaRPr kumimoji="0" lang="en-US" b="0" i="0" u="none" strike="noStrike" cap="none" normalizeH="0" baseline="0" dirty="0">
              <a:ln>
                <a:noFill/>
              </a:ln>
              <a:solidFill>
                <a:schemeClr val="tx1"/>
              </a:solidFill>
              <a:effectLst/>
            </a:endParaRPr>
          </a:p>
        </p:txBody>
      </p:sp>
      <p:sp>
        <p:nvSpPr>
          <p:cNvPr id="10" name="Rectangle 9"/>
          <p:cNvSpPr/>
          <p:nvPr/>
        </p:nvSpPr>
        <p:spPr bwMode="auto">
          <a:xfrm>
            <a:off x="1058068" y="3276600"/>
            <a:ext cx="6714332"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en-US" dirty="0" smtClean="0"/>
              <a:t>TPO  </a:t>
            </a:r>
            <a:r>
              <a:rPr kumimoji="0" lang="en-US" b="0" i="0" u="none" strike="noStrike" cap="none" normalizeH="0" baseline="0" dirty="0" smtClean="0">
                <a:ln>
                  <a:noFill/>
                </a:ln>
                <a:solidFill>
                  <a:schemeClr val="tx1"/>
                </a:solidFill>
                <a:effectLst/>
              </a:rPr>
              <a:t>                                             10,080</a:t>
            </a:r>
            <a:r>
              <a:rPr lang="en-US" dirty="0" smtClean="0"/>
              <a:t> kJ(m</a:t>
            </a:r>
            <a:r>
              <a:rPr lang="en-US" baseline="30000" dirty="0" smtClean="0"/>
              <a:t>2</a:t>
            </a:r>
            <a:r>
              <a:rPr lang="en-US" dirty="0" smtClean="0"/>
              <a:t>·nm)</a:t>
            </a:r>
            <a:r>
              <a:rPr kumimoji="0" lang="en-US" b="0" i="0" u="none" strike="noStrike" cap="none" normalizeH="0" dirty="0" smtClean="0">
                <a:ln>
                  <a:noFill/>
                </a:ln>
                <a:solidFill>
                  <a:schemeClr val="tx1"/>
                </a:solidFill>
                <a:effectLst/>
              </a:rPr>
              <a:t> </a:t>
            </a:r>
            <a:endParaRPr kumimoji="0" lang="en-US" b="0" i="0" u="none" strike="noStrike" cap="none" normalizeH="0" baseline="0" dirty="0">
              <a:ln>
                <a:noFill/>
              </a:ln>
              <a:solidFill>
                <a:schemeClr val="tx1"/>
              </a:solidFill>
              <a:effectLst/>
            </a:endParaRPr>
          </a:p>
        </p:txBody>
      </p:sp>
      <p:sp>
        <p:nvSpPr>
          <p:cNvPr id="11" name="TextBox 10"/>
          <p:cNvSpPr txBox="1"/>
          <p:nvPr/>
        </p:nvSpPr>
        <p:spPr>
          <a:xfrm>
            <a:off x="643334" y="4191000"/>
            <a:ext cx="7543800" cy="830997"/>
          </a:xfrm>
          <a:prstGeom prst="rect">
            <a:avLst/>
          </a:prstGeom>
          <a:noFill/>
        </p:spPr>
        <p:txBody>
          <a:bodyPr wrap="square" rtlCol="0">
            <a:spAutoFit/>
          </a:bodyPr>
          <a:lstStyle/>
          <a:p>
            <a:r>
              <a:rPr lang="en-US" sz="1600" dirty="0" smtClean="0">
                <a:latin typeface="+mn-lt"/>
              </a:rPr>
              <a:t>* The ASTM for PVC allows for the use of both the Xenon Arc and QUV for UV testing.  Comparison here was done using Xenon Arc so that direct comparison could be made.  QUV testing would result in 12,240</a:t>
            </a:r>
            <a:r>
              <a:rPr lang="en-US" sz="1600" dirty="0">
                <a:latin typeface="+mn-lt"/>
              </a:rPr>
              <a:t> kJ(m</a:t>
            </a:r>
            <a:r>
              <a:rPr lang="en-US" sz="1600" baseline="30000" dirty="0">
                <a:latin typeface="+mn-lt"/>
              </a:rPr>
              <a:t>2</a:t>
            </a:r>
            <a:r>
              <a:rPr lang="en-US" sz="1600" dirty="0">
                <a:latin typeface="+mn-lt"/>
              </a:rPr>
              <a:t>·nm</a:t>
            </a:r>
            <a:r>
              <a:rPr lang="en-US" sz="1600" dirty="0" smtClean="0">
                <a:latin typeface="+mn-lt"/>
              </a:rPr>
              <a:t>).  </a:t>
            </a:r>
            <a:endParaRPr lang="en-US" sz="1600" dirty="0">
              <a:latin typeface="+mn-lt"/>
            </a:endParaRPr>
          </a:p>
        </p:txBody>
      </p:sp>
      <p:sp>
        <p:nvSpPr>
          <p:cNvPr id="12" name="Curved Up Arrow 11"/>
          <p:cNvSpPr/>
          <p:nvPr/>
        </p:nvSpPr>
        <p:spPr bwMode="auto">
          <a:xfrm rot="15947196">
            <a:off x="7769866" y="2607425"/>
            <a:ext cx="990600" cy="609600"/>
          </a:xfrm>
          <a:prstGeom prst="curvedUpArrow">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3" name="TextBox 12"/>
          <p:cNvSpPr txBox="1"/>
          <p:nvPr/>
        </p:nvSpPr>
        <p:spPr>
          <a:xfrm>
            <a:off x="5585512" y="1987375"/>
            <a:ext cx="2679654" cy="369332"/>
          </a:xfrm>
          <a:prstGeom prst="rect">
            <a:avLst/>
          </a:prstGeom>
          <a:noFill/>
        </p:spPr>
        <p:txBody>
          <a:bodyPr wrap="square" rtlCol="0">
            <a:spAutoFit/>
          </a:bodyPr>
          <a:lstStyle/>
          <a:p>
            <a:r>
              <a:rPr lang="en-US" sz="1800" dirty="0" smtClean="0">
                <a:solidFill>
                  <a:srgbClr val="FF0000"/>
                </a:solidFill>
                <a:latin typeface="+mn-lt"/>
              </a:rPr>
              <a:t>TWICE </a:t>
            </a:r>
            <a:r>
              <a:rPr lang="en-US" sz="1800" dirty="0" smtClean="0">
                <a:latin typeface="+mn-lt"/>
              </a:rPr>
              <a:t>that of  EPDM</a:t>
            </a:r>
          </a:p>
        </p:txBody>
      </p:sp>
      <p:sp>
        <p:nvSpPr>
          <p:cNvPr id="14" name="TextBox 13"/>
          <p:cNvSpPr txBox="1"/>
          <p:nvPr/>
        </p:nvSpPr>
        <p:spPr>
          <a:xfrm>
            <a:off x="6007516" y="2450560"/>
            <a:ext cx="1835646" cy="923330"/>
          </a:xfrm>
          <a:prstGeom prst="rect">
            <a:avLst/>
          </a:prstGeom>
          <a:noFill/>
        </p:spPr>
        <p:txBody>
          <a:bodyPr wrap="square" rtlCol="0">
            <a:spAutoFit/>
          </a:bodyPr>
          <a:lstStyle/>
          <a:p>
            <a:r>
              <a:rPr lang="en-US" sz="1800" dirty="0" smtClean="0">
                <a:solidFill>
                  <a:srgbClr val="FF0000"/>
                </a:solidFill>
                <a:latin typeface="+mn-lt"/>
              </a:rPr>
              <a:t>More than 1.5X </a:t>
            </a:r>
            <a:r>
              <a:rPr lang="en-US" sz="1800" dirty="0" smtClean="0">
                <a:latin typeface="+mn-lt"/>
              </a:rPr>
              <a:t>that of  </a:t>
            </a:r>
            <a:r>
              <a:rPr lang="en-US" sz="1800" dirty="0">
                <a:latin typeface="+mn-lt"/>
              </a:rPr>
              <a:t>PVC</a:t>
            </a:r>
          </a:p>
          <a:p>
            <a:endParaRPr lang="en-US" sz="1800" dirty="0">
              <a:solidFill>
                <a:srgbClr val="FF0000"/>
              </a:solidFill>
              <a:latin typeface="+mn-lt"/>
            </a:endParaRPr>
          </a:p>
        </p:txBody>
      </p:sp>
    </p:spTree>
    <p:extLst>
      <p:ext uri="{BB962C8B-B14F-4D97-AF65-F5344CB8AC3E}">
        <p14:creationId xmlns:p14="http://schemas.microsoft.com/office/powerpoint/2010/main" val="33765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a:t>
            </a:r>
            <a:endParaRPr lang="en-US" dirty="0"/>
          </a:p>
        </p:txBody>
      </p:sp>
      <p:sp>
        <p:nvSpPr>
          <p:cNvPr id="3" name="Content Placeholder 2"/>
          <p:cNvSpPr>
            <a:spLocks noGrp="1"/>
          </p:cNvSpPr>
          <p:nvPr>
            <p:ph idx="1"/>
          </p:nvPr>
        </p:nvSpPr>
        <p:spPr>
          <a:xfrm>
            <a:off x="381000" y="1447800"/>
            <a:ext cx="8458200" cy="2971800"/>
          </a:xfrm>
        </p:spPr>
        <p:txBody>
          <a:bodyPr/>
          <a:lstStyle/>
          <a:p>
            <a:r>
              <a:rPr lang="en-US" sz="2400" dirty="0" smtClean="0"/>
              <a:t>Introduction on Product Standards</a:t>
            </a:r>
          </a:p>
          <a:p>
            <a:r>
              <a:rPr lang="en-US" sz="2400" dirty="0" smtClean="0"/>
              <a:t>Single Ply Product Standards Overview</a:t>
            </a:r>
          </a:p>
          <a:p>
            <a:r>
              <a:rPr lang="en-US" sz="2400" dirty="0" smtClean="0"/>
              <a:t>Focus on Accelerated Aging</a:t>
            </a:r>
          </a:p>
          <a:p>
            <a:r>
              <a:rPr lang="en-US" sz="2400" dirty="0" smtClean="0"/>
              <a:t>Predicting What is Next – Case Study</a:t>
            </a:r>
          </a:p>
          <a:p>
            <a:r>
              <a:rPr lang="en-US" sz="2400" dirty="0" smtClean="0"/>
              <a:t>Taking TPO to 275</a:t>
            </a:r>
            <a:r>
              <a:rPr lang="en-US" sz="2400" kern="1200" baseline="30000" dirty="0" smtClean="0">
                <a:solidFill>
                  <a:schemeClr val="dk1"/>
                </a:solidFill>
              </a:rPr>
              <a:t>o</a:t>
            </a:r>
            <a:r>
              <a:rPr lang="en-US" sz="2400" kern="1200" dirty="0" smtClean="0">
                <a:solidFill>
                  <a:schemeClr val="dk1"/>
                </a:solidFill>
              </a:rPr>
              <a:t>F</a:t>
            </a:r>
          </a:p>
          <a:p>
            <a:r>
              <a:rPr lang="en-US" sz="2400" kern="1200" dirty="0" smtClean="0">
                <a:solidFill>
                  <a:schemeClr val="dk1"/>
                </a:solidFill>
              </a:rPr>
              <a:t>Risks and Benefits</a:t>
            </a:r>
          </a:p>
          <a:p>
            <a:r>
              <a:rPr lang="en-US" sz="2400" kern="1200" dirty="0" smtClean="0">
                <a:solidFill>
                  <a:schemeClr val="dk1"/>
                </a:solidFill>
              </a:rPr>
              <a:t>Summary</a:t>
            </a:r>
            <a:endParaRPr lang="en-US" sz="2400" dirty="0"/>
          </a:p>
          <a:p>
            <a:endParaRPr lang="en-US" sz="2400" dirty="0" smtClean="0"/>
          </a:p>
          <a:p>
            <a:pPr marL="0" indent="0">
              <a:buNone/>
            </a:pPr>
            <a:endParaRPr lang="en-US" sz="2800" dirty="0" smtClean="0"/>
          </a:p>
          <a:p>
            <a:pPr marL="0" indent="0">
              <a:buNone/>
            </a:pPr>
            <a:endParaRPr lang="en-US" sz="2800" dirty="0" smtClean="0"/>
          </a:p>
          <a:p>
            <a:endParaRPr lang="en-US" sz="2400" dirty="0"/>
          </a:p>
        </p:txBody>
      </p:sp>
      <p:sp>
        <p:nvSpPr>
          <p:cNvPr id="5" name="Slide Number Placeholder 4"/>
          <p:cNvSpPr>
            <a:spLocks noGrp="1"/>
          </p:cNvSpPr>
          <p:nvPr>
            <p:ph type="sldNum" sz="quarter" idx="11"/>
          </p:nvPr>
        </p:nvSpPr>
        <p:spPr/>
        <p:txBody>
          <a:bodyPr/>
          <a:lstStyle/>
          <a:p>
            <a:pPr>
              <a:defRPr/>
            </a:pPr>
            <a:fld id="{D0B17D48-6667-8240-B431-A213F42913FE}" type="slidenum">
              <a:rPr lang="en-US" smtClean="0"/>
              <a:pPr>
                <a:defRPr/>
              </a:pPr>
              <a:t>2</a:t>
            </a:fld>
            <a:endParaRPr lang="en-US" dirty="0"/>
          </a:p>
        </p:txBody>
      </p:sp>
    </p:spTree>
    <p:extLst>
      <p:ext uri="{BB962C8B-B14F-4D97-AF65-F5344CB8AC3E}">
        <p14:creationId xmlns:p14="http://schemas.microsoft.com/office/powerpoint/2010/main" val="706508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5"/>
          <p:cNvSpPr txBox="1">
            <a:spLocks noChangeArrowheads="1"/>
          </p:cNvSpPr>
          <p:nvPr/>
        </p:nvSpPr>
        <p:spPr bwMode="auto">
          <a:xfrm>
            <a:off x="200215" y="990600"/>
            <a:ext cx="8626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000" dirty="0" smtClean="0">
                <a:latin typeface="Arial" pitchFamily="34" charset="0"/>
              </a:rPr>
              <a:t>Question:  Were the formulations stabilized enough for UV?</a:t>
            </a:r>
          </a:p>
        </p:txBody>
      </p:sp>
      <p:sp>
        <p:nvSpPr>
          <p:cNvPr id="2" name="Title 1"/>
          <p:cNvSpPr>
            <a:spLocks noGrp="1"/>
          </p:cNvSpPr>
          <p:nvPr>
            <p:ph type="title"/>
          </p:nvPr>
        </p:nvSpPr>
        <p:spPr>
          <a:xfrm>
            <a:off x="1905000" y="13648"/>
            <a:ext cx="7239000" cy="914400"/>
          </a:xfrm>
        </p:spPr>
        <p:txBody>
          <a:bodyPr>
            <a:normAutofit/>
          </a:bodyPr>
          <a:lstStyle/>
          <a:p>
            <a:r>
              <a:rPr lang="en-US" dirty="0"/>
              <a:t>CURRENT </a:t>
            </a:r>
            <a:r>
              <a:rPr lang="en-US" dirty="0" smtClean="0"/>
              <a:t>TPO </a:t>
            </a:r>
            <a:r>
              <a:rPr lang="en-US" dirty="0"/>
              <a:t>vs. </a:t>
            </a:r>
            <a:r>
              <a:rPr lang="en-US" dirty="0" smtClean="0"/>
              <a:t>PRE-2008 TPO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75877576"/>
              </p:ext>
            </p:extLst>
          </p:nvPr>
        </p:nvGraphicFramePr>
        <p:xfrm>
          <a:off x="304800" y="1462445"/>
          <a:ext cx="4038600" cy="3949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007321028"/>
              </p:ext>
            </p:extLst>
          </p:nvPr>
        </p:nvGraphicFramePr>
        <p:xfrm>
          <a:off x="4648200" y="1495178"/>
          <a:ext cx="4343400" cy="39163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25690" y="5411541"/>
            <a:ext cx="8001000" cy="1015663"/>
          </a:xfrm>
          <a:prstGeom prst="rect">
            <a:avLst/>
          </a:prstGeom>
          <a:noFill/>
        </p:spPr>
        <p:txBody>
          <a:bodyPr wrap="square" rtlCol="0">
            <a:spAutoFit/>
          </a:bodyPr>
          <a:lstStyle/>
          <a:p>
            <a:pPr algn="ctr"/>
            <a:r>
              <a:rPr lang="en-US" altLang="en-US" sz="2000" dirty="0">
                <a:latin typeface="Arial" pitchFamily="34" charset="0"/>
              </a:rPr>
              <a:t>Xenon Arc weathering </a:t>
            </a:r>
            <a:r>
              <a:rPr lang="en-US" altLang="en-US" sz="2000" dirty="0" smtClean="0">
                <a:latin typeface="Arial" pitchFamily="34" charset="0"/>
              </a:rPr>
              <a:t>tests for 45 mil membrane.</a:t>
            </a:r>
          </a:p>
          <a:p>
            <a:pPr algn="ctr"/>
            <a:r>
              <a:rPr lang="en-US" altLang="en-US" sz="2000" dirty="0">
                <a:latin typeface="Arial" pitchFamily="34" charset="0"/>
              </a:rPr>
              <a:t>C</a:t>
            </a:r>
            <a:r>
              <a:rPr lang="en-US" altLang="en-US" sz="2000" dirty="0" smtClean="0">
                <a:latin typeface="Arial" pitchFamily="34" charset="0"/>
              </a:rPr>
              <a:t>rack </a:t>
            </a:r>
            <a:r>
              <a:rPr lang="en-US" altLang="en-US" sz="2000" dirty="0">
                <a:latin typeface="Arial" pitchFamily="34" charset="0"/>
              </a:rPr>
              <a:t>investigation at 40X </a:t>
            </a:r>
            <a:r>
              <a:rPr lang="en-US" altLang="en-US" sz="2000" dirty="0" smtClean="0">
                <a:latin typeface="Arial" pitchFamily="34" charset="0"/>
              </a:rPr>
              <a:t>magnification.</a:t>
            </a:r>
            <a:endParaRPr lang="en-US" altLang="en-US" sz="2000" dirty="0">
              <a:latin typeface="Arial" pitchFamily="34" charset="0"/>
            </a:endParaRPr>
          </a:p>
          <a:p>
            <a:pPr algn="ctr"/>
            <a:r>
              <a:rPr lang="en-US" altLang="en-US" sz="2000" dirty="0">
                <a:latin typeface="Arial" pitchFamily="34" charset="0"/>
              </a:rPr>
              <a:t>Market </a:t>
            </a:r>
            <a:r>
              <a:rPr lang="en-US" altLang="en-US" sz="2000" dirty="0" smtClean="0">
                <a:latin typeface="Arial" pitchFamily="34" charset="0"/>
              </a:rPr>
              <a:t>samples (blinded).</a:t>
            </a:r>
            <a:endParaRPr lang="en-US" altLang="en-US" sz="2000" dirty="0">
              <a:latin typeface="Arial" pitchFamily="34" charset="0"/>
            </a:endParaRPr>
          </a:p>
        </p:txBody>
      </p:sp>
      <p:cxnSp>
        <p:nvCxnSpPr>
          <p:cNvPr id="9" name="Straight Connector 8"/>
          <p:cNvCxnSpPr/>
          <p:nvPr/>
        </p:nvCxnSpPr>
        <p:spPr>
          <a:xfrm>
            <a:off x="5550090" y="4191000"/>
            <a:ext cx="3276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981200" y="2492422"/>
            <a:ext cx="1524000"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Started in 2007.</a:t>
            </a:r>
            <a:endParaRPr lang="en-US" sz="1800" dirty="0">
              <a:solidFill>
                <a:schemeClr val="tx1"/>
              </a:solidFill>
            </a:endParaRPr>
          </a:p>
        </p:txBody>
      </p:sp>
      <p:sp>
        <p:nvSpPr>
          <p:cNvPr id="15" name="Oval 14"/>
          <p:cNvSpPr/>
          <p:nvPr/>
        </p:nvSpPr>
        <p:spPr>
          <a:xfrm>
            <a:off x="5867400" y="2069342"/>
            <a:ext cx="1465428"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Started in 2009.</a:t>
            </a:r>
            <a:endParaRPr lang="en-US" sz="1600" dirty="0">
              <a:solidFill>
                <a:schemeClr val="tx1"/>
              </a:solidFill>
            </a:endParaRPr>
          </a:p>
        </p:txBody>
      </p:sp>
    </p:spTree>
    <p:extLst>
      <p:ext uri="{BB962C8B-B14F-4D97-AF65-F5344CB8AC3E}">
        <p14:creationId xmlns:p14="http://schemas.microsoft.com/office/powerpoint/2010/main" val="2370622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TPO Heat Aging &amp; ASTM</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877144502"/>
              </p:ext>
            </p:extLst>
          </p:nvPr>
        </p:nvGraphicFramePr>
        <p:xfrm>
          <a:off x="304800" y="1066800"/>
          <a:ext cx="8610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32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PLY THERMAL PERFORMANCE</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22</a:t>
            </a:fld>
            <a:endParaRPr lang="en-US" dirty="0"/>
          </a:p>
        </p:txBody>
      </p:sp>
      <p:sp>
        <p:nvSpPr>
          <p:cNvPr id="3" name="TextBox 2"/>
          <p:cNvSpPr txBox="1"/>
          <p:nvPr/>
        </p:nvSpPr>
        <p:spPr>
          <a:xfrm>
            <a:off x="558209" y="1713362"/>
            <a:ext cx="3163045" cy="461665"/>
          </a:xfrm>
          <a:prstGeom prst="rect">
            <a:avLst/>
          </a:prstGeom>
          <a:noFill/>
        </p:spPr>
        <p:txBody>
          <a:bodyPr wrap="none" rtlCol="0">
            <a:spAutoFit/>
          </a:bodyPr>
          <a:lstStyle/>
          <a:p>
            <a:r>
              <a:rPr lang="en-US" u="sng" dirty="0" smtClean="0">
                <a:latin typeface="+mn-lt"/>
              </a:rPr>
              <a:t>Thermal Performance</a:t>
            </a:r>
            <a:endParaRPr lang="en-US" u="sng" dirty="0">
              <a:latin typeface="+mn-lt"/>
            </a:endParaRPr>
          </a:p>
        </p:txBody>
      </p:sp>
      <p:sp>
        <p:nvSpPr>
          <p:cNvPr id="5" name="Rectangle 4"/>
          <p:cNvSpPr/>
          <p:nvPr/>
        </p:nvSpPr>
        <p:spPr bwMode="auto">
          <a:xfrm>
            <a:off x="631234" y="2399162"/>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kumimoji="0" lang="en-US" sz="2000" b="0" i="0" u="none" strike="noStrike" cap="none" normalizeH="0" baseline="0" dirty="0" smtClean="0">
                <a:ln>
                  <a:noFill/>
                </a:ln>
                <a:solidFill>
                  <a:schemeClr val="tx1"/>
                </a:solidFill>
                <a:effectLst/>
                <a:latin typeface="+mn-lt"/>
              </a:rPr>
              <a:t>EPDM            28 days</a:t>
            </a:r>
            <a:r>
              <a:rPr kumimoji="0" lang="en-US" sz="2000" b="0" i="0" u="none" strike="noStrike" cap="none" normalizeH="0" dirty="0" smtClean="0">
                <a:ln>
                  <a:noFill/>
                </a:ln>
                <a:solidFill>
                  <a:schemeClr val="tx1"/>
                </a:solidFill>
                <a:effectLst/>
                <a:latin typeface="+mn-lt"/>
              </a:rPr>
              <a:t> @ 240</a:t>
            </a:r>
            <a:r>
              <a:rPr lang="en-US" sz="2000" baseline="30000" dirty="0">
                <a:latin typeface="+mn-lt"/>
              </a:rPr>
              <a:t>o</a:t>
            </a:r>
            <a:r>
              <a:rPr lang="en-US" sz="2000" dirty="0">
                <a:latin typeface="+mn-lt"/>
              </a:rPr>
              <a:t>F</a:t>
            </a:r>
            <a:endParaRPr kumimoji="0" lang="en-US" sz="2000" b="0" i="0" u="none" strike="noStrike" cap="none" normalizeH="0" baseline="0" dirty="0">
              <a:ln>
                <a:noFill/>
              </a:ln>
              <a:solidFill>
                <a:schemeClr val="tx1"/>
              </a:solidFill>
              <a:effectLst/>
              <a:latin typeface="+mn-lt"/>
            </a:endParaRPr>
          </a:p>
        </p:txBody>
      </p:sp>
      <p:sp>
        <p:nvSpPr>
          <p:cNvPr id="7" name="Rectangle 6"/>
          <p:cNvSpPr/>
          <p:nvPr/>
        </p:nvSpPr>
        <p:spPr bwMode="auto">
          <a:xfrm>
            <a:off x="631234" y="3161162"/>
            <a:ext cx="4267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kumimoji="0" lang="en-US" sz="2000" b="0" i="0" u="none" strike="noStrike" cap="none" normalizeH="0" baseline="0" dirty="0" smtClean="0">
                <a:ln>
                  <a:noFill/>
                </a:ln>
                <a:solidFill>
                  <a:schemeClr val="tx1"/>
                </a:solidFill>
                <a:effectLst/>
                <a:latin typeface="+mn-lt"/>
              </a:rPr>
              <a:t>PVC                      56</a:t>
            </a:r>
            <a:r>
              <a:rPr kumimoji="0" lang="en-US" sz="2000" b="0" i="0" u="none" strike="noStrike" cap="none" normalizeH="0" dirty="0" smtClean="0">
                <a:ln>
                  <a:noFill/>
                </a:ln>
                <a:solidFill>
                  <a:schemeClr val="tx1"/>
                </a:solidFill>
                <a:effectLst/>
                <a:latin typeface="+mn-lt"/>
              </a:rPr>
              <a:t> </a:t>
            </a:r>
            <a:r>
              <a:rPr kumimoji="0" lang="en-US" sz="2000" b="0" i="0" u="none" strike="noStrike" cap="none" normalizeH="0" baseline="0" dirty="0" smtClean="0">
                <a:ln>
                  <a:noFill/>
                </a:ln>
                <a:solidFill>
                  <a:schemeClr val="tx1"/>
                </a:solidFill>
                <a:effectLst/>
                <a:latin typeface="+mn-lt"/>
              </a:rPr>
              <a:t>days</a:t>
            </a:r>
            <a:r>
              <a:rPr kumimoji="0" lang="en-US" sz="2000" b="0" i="0" u="none" strike="noStrike" cap="none" normalizeH="0" dirty="0" smtClean="0">
                <a:ln>
                  <a:noFill/>
                </a:ln>
                <a:solidFill>
                  <a:schemeClr val="tx1"/>
                </a:solidFill>
                <a:effectLst/>
                <a:latin typeface="+mn-lt"/>
              </a:rPr>
              <a:t> @ 176</a:t>
            </a:r>
            <a:r>
              <a:rPr lang="en-US" sz="2000" baseline="30000" dirty="0" smtClean="0">
                <a:latin typeface="+mn-lt"/>
              </a:rPr>
              <a:t>o</a:t>
            </a:r>
            <a:r>
              <a:rPr lang="en-US" sz="2000" dirty="0" smtClean="0">
                <a:latin typeface="+mn-lt"/>
              </a:rPr>
              <a:t>F</a:t>
            </a:r>
            <a:endParaRPr kumimoji="0" lang="en-US" sz="2000" b="0" i="0" u="none" strike="noStrike" cap="none" normalizeH="0" baseline="0" dirty="0">
              <a:ln>
                <a:noFill/>
              </a:ln>
              <a:solidFill>
                <a:schemeClr val="tx1"/>
              </a:solidFill>
              <a:effectLst/>
              <a:latin typeface="+mn-lt"/>
            </a:endParaRPr>
          </a:p>
        </p:txBody>
      </p:sp>
      <p:sp>
        <p:nvSpPr>
          <p:cNvPr id="8" name="Rectangle 7"/>
          <p:cNvSpPr/>
          <p:nvPr/>
        </p:nvSpPr>
        <p:spPr bwMode="auto">
          <a:xfrm>
            <a:off x="631234" y="3923162"/>
            <a:ext cx="71628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en-US" sz="2000" dirty="0" smtClean="0">
                <a:latin typeface="+mn-lt"/>
              </a:rPr>
              <a:t>TPO</a:t>
            </a:r>
            <a:r>
              <a:rPr kumimoji="0" lang="en-US" sz="2000" b="0" i="0" u="none" strike="noStrike" cap="none" normalizeH="0" baseline="0" dirty="0" smtClean="0">
                <a:ln>
                  <a:noFill/>
                </a:ln>
                <a:solidFill>
                  <a:schemeClr val="tx1"/>
                </a:solidFill>
                <a:effectLst/>
                <a:latin typeface="+mn-lt"/>
              </a:rPr>
              <a:t>                                                              224</a:t>
            </a:r>
            <a:r>
              <a:rPr kumimoji="0" lang="en-US" sz="2000" b="0" i="0" u="none" strike="noStrike" cap="none" normalizeH="0" dirty="0" smtClean="0">
                <a:ln>
                  <a:noFill/>
                </a:ln>
                <a:solidFill>
                  <a:schemeClr val="tx1"/>
                </a:solidFill>
                <a:effectLst/>
                <a:latin typeface="+mn-lt"/>
              </a:rPr>
              <a:t> </a:t>
            </a:r>
            <a:r>
              <a:rPr kumimoji="0" lang="en-US" sz="2000" b="0" i="0" u="none" strike="noStrike" cap="none" normalizeH="0" baseline="0" dirty="0" smtClean="0">
                <a:ln>
                  <a:noFill/>
                </a:ln>
                <a:solidFill>
                  <a:schemeClr val="tx1"/>
                </a:solidFill>
                <a:effectLst/>
                <a:latin typeface="+mn-lt"/>
              </a:rPr>
              <a:t>days</a:t>
            </a:r>
            <a:r>
              <a:rPr kumimoji="0" lang="en-US" sz="2000" b="0" i="0" u="none" strike="noStrike" cap="none" normalizeH="0" dirty="0" smtClean="0">
                <a:ln>
                  <a:noFill/>
                </a:ln>
                <a:solidFill>
                  <a:schemeClr val="tx1"/>
                </a:solidFill>
                <a:effectLst/>
                <a:latin typeface="+mn-lt"/>
              </a:rPr>
              <a:t> @ 240</a:t>
            </a:r>
            <a:r>
              <a:rPr lang="en-US" sz="2000" baseline="30000" dirty="0">
                <a:latin typeface="+mn-lt"/>
              </a:rPr>
              <a:t>o</a:t>
            </a:r>
            <a:r>
              <a:rPr lang="en-US" sz="2000" dirty="0">
                <a:latin typeface="+mn-lt"/>
              </a:rPr>
              <a:t>F</a:t>
            </a:r>
            <a:endParaRPr kumimoji="0" lang="en-US" sz="2000" b="0" i="0" u="none" strike="noStrike" cap="none" normalizeH="0" baseline="0" dirty="0">
              <a:ln>
                <a:noFill/>
              </a:ln>
              <a:solidFill>
                <a:schemeClr val="tx1"/>
              </a:solidFill>
              <a:effectLst/>
              <a:latin typeface="+mn-lt"/>
            </a:endParaRPr>
          </a:p>
        </p:txBody>
      </p:sp>
      <p:sp>
        <p:nvSpPr>
          <p:cNvPr id="6" name="Curved Up Arrow 5"/>
          <p:cNvSpPr/>
          <p:nvPr/>
        </p:nvSpPr>
        <p:spPr bwMode="auto">
          <a:xfrm rot="16200000">
            <a:off x="7755934" y="3199262"/>
            <a:ext cx="838200" cy="609600"/>
          </a:xfrm>
          <a:prstGeom prst="curvedUpArrow">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9" name="TextBox 8"/>
          <p:cNvSpPr txBox="1"/>
          <p:nvPr/>
        </p:nvSpPr>
        <p:spPr>
          <a:xfrm>
            <a:off x="4822234" y="2533197"/>
            <a:ext cx="2971800" cy="369332"/>
          </a:xfrm>
          <a:prstGeom prst="rect">
            <a:avLst/>
          </a:prstGeom>
          <a:noFill/>
        </p:spPr>
        <p:txBody>
          <a:bodyPr wrap="square" rtlCol="0">
            <a:spAutoFit/>
          </a:bodyPr>
          <a:lstStyle/>
          <a:p>
            <a:r>
              <a:rPr lang="en-US" sz="1800" dirty="0" smtClean="0">
                <a:solidFill>
                  <a:srgbClr val="FF0000"/>
                </a:solidFill>
                <a:latin typeface="+mn-lt"/>
              </a:rPr>
              <a:t>8 times </a:t>
            </a:r>
            <a:r>
              <a:rPr lang="en-US" sz="1800" dirty="0" smtClean="0">
                <a:latin typeface="+mn-lt"/>
              </a:rPr>
              <a:t>longer than EPDM</a:t>
            </a:r>
          </a:p>
        </p:txBody>
      </p:sp>
      <p:sp>
        <p:nvSpPr>
          <p:cNvPr id="11" name="TextBox 10"/>
          <p:cNvSpPr txBox="1"/>
          <p:nvPr/>
        </p:nvSpPr>
        <p:spPr>
          <a:xfrm>
            <a:off x="5203234" y="3045724"/>
            <a:ext cx="2441944" cy="646331"/>
          </a:xfrm>
          <a:prstGeom prst="rect">
            <a:avLst/>
          </a:prstGeom>
          <a:noFill/>
        </p:spPr>
        <p:txBody>
          <a:bodyPr wrap="square" rtlCol="0">
            <a:spAutoFit/>
          </a:bodyPr>
          <a:lstStyle/>
          <a:p>
            <a:r>
              <a:rPr lang="en-US" sz="1800" dirty="0" smtClean="0">
                <a:solidFill>
                  <a:srgbClr val="FF0000"/>
                </a:solidFill>
                <a:latin typeface="+mn-lt"/>
              </a:rPr>
              <a:t>50x </a:t>
            </a:r>
            <a:r>
              <a:rPr lang="en-US" sz="1800" dirty="0" smtClean="0">
                <a:latin typeface="+mn-lt"/>
              </a:rPr>
              <a:t>more heat exposure than PVC</a:t>
            </a:r>
          </a:p>
        </p:txBody>
      </p:sp>
    </p:spTree>
    <p:extLst>
      <p:ext uri="{BB962C8B-B14F-4D97-AF65-F5344CB8AC3E}">
        <p14:creationId xmlns:p14="http://schemas.microsoft.com/office/powerpoint/2010/main" val="356319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ISSUES</a:t>
            </a:r>
            <a:endParaRPr lang="en-US" dirty="0"/>
          </a:p>
        </p:txBody>
      </p:sp>
      <p:sp>
        <p:nvSpPr>
          <p:cNvPr id="3" name="Content Placeholder 2"/>
          <p:cNvSpPr>
            <a:spLocks noGrp="1"/>
          </p:cNvSpPr>
          <p:nvPr>
            <p:ph sz="half" idx="1"/>
          </p:nvPr>
        </p:nvSpPr>
        <p:spPr>
          <a:xfrm>
            <a:off x="304800" y="1219200"/>
            <a:ext cx="8305800" cy="5410200"/>
          </a:xfrm>
        </p:spPr>
        <p:txBody>
          <a:bodyPr/>
          <a:lstStyle/>
          <a:p>
            <a:pPr>
              <a:buFont typeface="Arial" panose="020B0604020202020204" pitchFamily="34" charset="0"/>
              <a:buChar char="•"/>
            </a:pPr>
            <a:r>
              <a:rPr lang="en-US" dirty="0" smtClean="0"/>
              <a:t>Changes to the product standards  have been made as a reaction to field failures</a:t>
            </a:r>
          </a:p>
          <a:p>
            <a:pPr lvl="1"/>
            <a:r>
              <a:rPr lang="en-US" dirty="0" smtClean="0"/>
              <a:t>EPDM</a:t>
            </a:r>
          </a:p>
          <a:p>
            <a:pPr lvl="2"/>
            <a:r>
              <a:rPr lang="en-US" dirty="0" smtClean="0"/>
              <a:t>Membrane Shrinkage</a:t>
            </a:r>
          </a:p>
          <a:p>
            <a:pPr lvl="1"/>
            <a:r>
              <a:rPr lang="en-US" dirty="0" smtClean="0"/>
              <a:t>PVC</a:t>
            </a:r>
          </a:p>
          <a:p>
            <a:pPr lvl="2"/>
            <a:r>
              <a:rPr lang="en-US" dirty="0" smtClean="0"/>
              <a:t>Shattering Membrane</a:t>
            </a:r>
          </a:p>
          <a:p>
            <a:pPr lvl="1"/>
            <a:r>
              <a:rPr lang="en-US" dirty="0" smtClean="0"/>
              <a:t>TPO</a:t>
            </a:r>
          </a:p>
          <a:p>
            <a:pPr lvl="2"/>
            <a:r>
              <a:rPr lang="en-US" dirty="0" smtClean="0"/>
              <a:t>Early 2-3 year failures due to heat exposure of black TPOs </a:t>
            </a:r>
          </a:p>
          <a:p>
            <a:pPr lvl="2"/>
            <a:r>
              <a:rPr lang="en-US" dirty="0" smtClean="0"/>
              <a:t>5-year failures associated with UV and flame-retardants have been eliminated</a:t>
            </a:r>
          </a:p>
          <a:p>
            <a:pPr lvl="2"/>
            <a:r>
              <a:rPr lang="en-US" dirty="0" smtClean="0"/>
              <a:t>7-year failures associated with combined heat and UV have been eliminated</a:t>
            </a:r>
          </a:p>
          <a:p>
            <a:pPr lvl="2"/>
            <a:r>
              <a:rPr lang="en-US" b="1" dirty="0" smtClean="0"/>
              <a:t>WHAT IS NEXT?</a:t>
            </a:r>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074939C0-56B9-D043-B8F0-AA04849BA2AA}" type="slidenum">
              <a:rPr lang="en-US" smtClean="0"/>
              <a:pPr>
                <a:defRPr/>
              </a:pPr>
              <a:t>23</a:t>
            </a:fld>
            <a:endParaRPr lang="en-US" dirty="0"/>
          </a:p>
        </p:txBody>
      </p:sp>
    </p:spTree>
    <p:extLst>
      <p:ext uri="{BB962C8B-B14F-4D97-AF65-F5344CB8AC3E}">
        <p14:creationId xmlns:p14="http://schemas.microsoft.com/office/powerpoint/2010/main" val="3829200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WHAT IS NEXT?</a:t>
            </a:r>
            <a:endParaRPr lang="en-US" dirty="0"/>
          </a:p>
        </p:txBody>
      </p:sp>
      <p:sp>
        <p:nvSpPr>
          <p:cNvPr id="12" name="Content Placeholder 11"/>
          <p:cNvSpPr>
            <a:spLocks noGrp="1"/>
          </p:cNvSpPr>
          <p:nvPr>
            <p:ph idx="1"/>
          </p:nvPr>
        </p:nvSpPr>
        <p:spPr/>
        <p:txBody>
          <a:bodyPr/>
          <a:lstStyle/>
          <a:p>
            <a:r>
              <a:rPr lang="en-US" dirty="0" smtClean="0"/>
              <a:t>Increasing the Accelerated Aging Temperature to 275</a:t>
            </a:r>
            <a:r>
              <a:rPr lang="en-US" kern="1200" baseline="30000" dirty="0">
                <a:solidFill>
                  <a:schemeClr val="dk1"/>
                </a:solidFill>
              </a:rPr>
              <a:t>o</a:t>
            </a:r>
            <a:r>
              <a:rPr lang="en-US" kern="1200" dirty="0">
                <a:solidFill>
                  <a:schemeClr val="dk1"/>
                </a:solidFill>
              </a:rPr>
              <a:t>F</a:t>
            </a:r>
            <a:endParaRPr lang="en-US" dirty="0" smtClean="0"/>
          </a:p>
          <a:p>
            <a:r>
              <a:rPr lang="en-US" dirty="0" smtClean="0"/>
              <a:t>Scientific Accelerated Aging verses “Torture Test” </a:t>
            </a:r>
          </a:p>
          <a:p>
            <a:r>
              <a:rPr lang="en-US" dirty="0" smtClean="0"/>
              <a:t>Example of  “Torture Test”</a:t>
            </a:r>
          </a:p>
          <a:p>
            <a:pPr lvl="1"/>
            <a:r>
              <a:rPr lang="en-US" dirty="0" smtClean="0"/>
              <a:t>BP Lubricants USA., the maker of Castrol EDGE oil, comparative advertising campaign.</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24</a:t>
            </a:fld>
            <a:endParaRPr lang="en-US" dirty="0"/>
          </a:p>
        </p:txBody>
      </p:sp>
    </p:spTree>
    <p:extLst>
      <p:ext uri="{BB962C8B-B14F-4D97-AF65-F5344CB8AC3E}">
        <p14:creationId xmlns:p14="http://schemas.microsoft.com/office/powerpoint/2010/main" val="1446553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TORTURE TEST BACKGROUND</a:t>
            </a:r>
            <a:endParaRPr lang="en-US" dirty="0"/>
          </a:p>
        </p:txBody>
      </p:sp>
      <p:sp>
        <p:nvSpPr>
          <p:cNvPr id="3" name="Content Placeholder 2"/>
          <p:cNvSpPr>
            <a:spLocks noGrp="1"/>
          </p:cNvSpPr>
          <p:nvPr>
            <p:ph idx="1"/>
          </p:nvPr>
        </p:nvSpPr>
        <p:spPr/>
        <p:txBody>
          <a:bodyPr/>
          <a:lstStyle/>
          <a:p>
            <a:pPr marL="0" indent="0">
              <a:buNone/>
            </a:pPr>
            <a:r>
              <a:rPr lang="en-US" sz="2000" u="sng" dirty="0" smtClean="0"/>
              <a:t>Case Study</a:t>
            </a:r>
          </a:p>
          <a:p>
            <a:pPr marL="171450" indent="-171450">
              <a:buFontTx/>
              <a:buChar char="-"/>
            </a:pPr>
            <a:r>
              <a:rPr lang="en-US" sz="1800" dirty="0" smtClean="0"/>
              <a:t>Advertising </a:t>
            </a:r>
            <a:r>
              <a:rPr lang="en-US" sz="1800" dirty="0"/>
              <a:t>campaign pitted BPs product against Exxon Mobil’s Mobil 1.  </a:t>
            </a:r>
          </a:p>
          <a:p>
            <a:pPr marL="171450" indent="-171450">
              <a:buFontTx/>
              <a:buChar char="-"/>
            </a:pPr>
            <a:r>
              <a:rPr lang="en-US" sz="1800" dirty="0"/>
              <a:t>The advertising </a:t>
            </a:r>
            <a:r>
              <a:rPr lang="en-US" sz="1800" dirty="0" smtClean="0"/>
              <a:t>depicted </a:t>
            </a:r>
            <a:r>
              <a:rPr lang="en-US" sz="1800" dirty="0"/>
              <a:t>two cars on a dynamometer running at 75 miles per hour on a 7% grade fully loaded at 1,600 lbs.  Which is equivalent to driving a fully loaded car continuously up one of the steepest mountain passes suitable for a vehicle for a distance of 9,000 miles.</a:t>
            </a:r>
          </a:p>
          <a:p>
            <a:pPr marL="171450" indent="-171450">
              <a:buFontTx/>
              <a:buChar char="-"/>
            </a:pPr>
            <a:r>
              <a:rPr lang="en-US" sz="1800" dirty="0"/>
              <a:t>They pushed the cars for 5 straight days and on the 5</a:t>
            </a:r>
            <a:r>
              <a:rPr lang="en-US" sz="1800" baseline="30000" dirty="0"/>
              <a:t>th</a:t>
            </a:r>
            <a:r>
              <a:rPr lang="en-US" sz="1800" dirty="0"/>
              <a:t> day the Mobil 1 engine failed and the Castrol EDGE engine continued to run.  </a:t>
            </a:r>
          </a:p>
          <a:p>
            <a:pPr marL="171450" indent="-171450">
              <a:buFontTx/>
              <a:buChar char="-"/>
            </a:pPr>
            <a:r>
              <a:rPr lang="en-US" sz="1800" dirty="0"/>
              <a:t>ExxonMobil filed a complaint and although they did not dispute the results argued that this test represents a “torture test”.  </a:t>
            </a:r>
          </a:p>
          <a:p>
            <a:pPr marL="171450" indent="-171450">
              <a:buFontTx/>
              <a:buChar char="-"/>
            </a:pPr>
            <a:r>
              <a:rPr lang="en-US" sz="1800" dirty="0"/>
              <a:t>The National Advertising Division opinion was that the test conditions did not represent conditions to which consumers would ever subject a car’s engine too.  Essentially, just because the oil worked well in these tortuous conditions, it not mean that the oil would last longer in normal service conditions.  </a:t>
            </a:r>
          </a:p>
          <a:p>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25</a:t>
            </a:fld>
            <a:endParaRPr lang="en-US" dirty="0"/>
          </a:p>
        </p:txBody>
      </p:sp>
    </p:spTree>
    <p:extLst>
      <p:ext uri="{BB962C8B-B14F-4D97-AF65-F5344CB8AC3E}">
        <p14:creationId xmlns:p14="http://schemas.microsoft.com/office/powerpoint/2010/main" val="3886371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TPO TO 275</a:t>
            </a:r>
            <a:r>
              <a:rPr lang="en-US" baseline="30000" dirty="0" smtClean="0"/>
              <a:t>o</a:t>
            </a:r>
            <a:r>
              <a:rPr lang="en-US" dirty="0" smtClean="0"/>
              <a:t>F</a:t>
            </a:r>
            <a:endParaRPr lang="en-US" dirty="0"/>
          </a:p>
        </p:txBody>
      </p:sp>
      <p:sp>
        <p:nvSpPr>
          <p:cNvPr id="3" name="Content Placeholder 2"/>
          <p:cNvSpPr>
            <a:spLocks noGrp="1"/>
          </p:cNvSpPr>
          <p:nvPr>
            <p:ph idx="1"/>
          </p:nvPr>
        </p:nvSpPr>
        <p:spPr>
          <a:xfrm>
            <a:off x="381000" y="1295400"/>
            <a:ext cx="8534400" cy="4953000"/>
          </a:xfrm>
        </p:spPr>
        <p:txBody>
          <a:bodyPr/>
          <a:lstStyle/>
          <a:p>
            <a:pPr marL="0" indent="0" algn="ctr">
              <a:buNone/>
            </a:pPr>
            <a:r>
              <a:rPr lang="en-US" sz="2400" dirty="0" smtClean="0"/>
              <a:t>Arrhenius Equation, applied to TPO degradation, states that the rate of degradation doubles about every 18</a:t>
            </a:r>
            <a:r>
              <a:rPr lang="en-US" sz="2400" baseline="30000" dirty="0" smtClean="0"/>
              <a:t>o</a:t>
            </a:r>
            <a:r>
              <a:rPr lang="en-US" sz="2400" dirty="0" smtClean="0"/>
              <a:t>F</a:t>
            </a:r>
          </a:p>
          <a:p>
            <a:pPr marL="0" indent="0" algn="ctr">
              <a:buNone/>
            </a:pPr>
            <a:endParaRPr lang="en-US" sz="2800" dirty="0"/>
          </a:p>
          <a:p>
            <a:pPr marL="0" indent="0" algn="ctr">
              <a:buNone/>
            </a:pPr>
            <a:endParaRPr lang="en-US" sz="2800" dirty="0" smtClean="0"/>
          </a:p>
          <a:p>
            <a:pPr marL="0" indent="0" algn="ctr">
              <a:buNone/>
            </a:pPr>
            <a:endParaRPr lang="en-US" sz="2800" dirty="0"/>
          </a:p>
          <a:p>
            <a:pPr marL="0" indent="0" algn="ctr">
              <a:buNone/>
            </a:pPr>
            <a:endParaRPr lang="en-US" sz="2800" dirty="0"/>
          </a:p>
          <a:p>
            <a:pPr marL="0" indent="0" algn="ctr">
              <a:buNone/>
            </a:pPr>
            <a:endParaRPr lang="en-US" sz="2800" dirty="0" smtClean="0"/>
          </a:p>
          <a:p>
            <a:pPr marL="0" indent="0" algn="ctr">
              <a:buNone/>
            </a:pPr>
            <a:r>
              <a:rPr lang="en-US" sz="2400" dirty="0"/>
              <a:t>M</a:t>
            </a:r>
            <a:r>
              <a:rPr lang="en-US" sz="2400" dirty="0" smtClean="0"/>
              <a:t>oving to 56 days at 275</a:t>
            </a:r>
            <a:r>
              <a:rPr lang="en-US" sz="2400" kern="1200" baseline="30000" dirty="0" smtClean="0">
                <a:solidFill>
                  <a:schemeClr val="dk1"/>
                </a:solidFill>
              </a:rPr>
              <a:t>o</a:t>
            </a:r>
            <a:r>
              <a:rPr lang="en-US" sz="2400" kern="1200" dirty="0" smtClean="0">
                <a:solidFill>
                  <a:schemeClr val="dk1"/>
                </a:solidFill>
              </a:rPr>
              <a:t>F benefits manufactures in terms of shorter testing times but could introduce some new and unknown variables or “unintended consequences”.</a:t>
            </a:r>
            <a:endParaRPr lang="en-US" sz="2400" dirty="0"/>
          </a:p>
          <a:p>
            <a:pPr marL="0" indent="0" algn="ctr">
              <a:buNone/>
            </a:pPr>
            <a:endParaRPr lang="en-US" sz="2800"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6399275"/>
              </p:ext>
            </p:extLst>
          </p:nvPr>
        </p:nvGraphicFramePr>
        <p:xfrm>
          <a:off x="1447800" y="2362200"/>
          <a:ext cx="6096000" cy="18288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2400" dirty="0" smtClean="0">
                          <a:solidFill>
                            <a:schemeClr val="tx1"/>
                          </a:solidFill>
                        </a:rPr>
                        <a:t>Temperature</a:t>
                      </a:r>
                      <a:r>
                        <a:rPr lang="en-US" sz="2400" baseline="0" dirty="0" smtClean="0">
                          <a:solidFill>
                            <a:schemeClr val="tx1"/>
                          </a:solidFill>
                        </a:rPr>
                        <a:t>s</a:t>
                      </a:r>
                      <a:endParaRPr lang="en-US" sz="2400" dirty="0">
                        <a:solidFill>
                          <a:schemeClr val="tx1"/>
                        </a:solidFill>
                      </a:endParaRPr>
                    </a:p>
                  </a:txBody>
                  <a:tcPr/>
                </a:tc>
                <a:tc>
                  <a:txBody>
                    <a:bodyPr/>
                    <a:lstStyle/>
                    <a:p>
                      <a:pPr algn="ctr"/>
                      <a:r>
                        <a:rPr lang="en-US" sz="2400" dirty="0" smtClean="0">
                          <a:solidFill>
                            <a:schemeClr val="tx1"/>
                          </a:solidFill>
                        </a:rPr>
                        <a:t>Degradation Time</a:t>
                      </a:r>
                      <a:endParaRPr lang="en-US" sz="2400" dirty="0">
                        <a:solidFill>
                          <a:schemeClr val="tx1"/>
                        </a:solidFill>
                      </a:endParaRPr>
                    </a:p>
                  </a:txBody>
                  <a:tcPr/>
                </a:tc>
              </a:tr>
              <a:tr h="370840">
                <a:tc>
                  <a:txBody>
                    <a:bodyPr/>
                    <a:lstStyle/>
                    <a:p>
                      <a:pPr algn="ctr"/>
                      <a:r>
                        <a:rPr lang="en-US" sz="2400" dirty="0" smtClean="0">
                          <a:solidFill>
                            <a:schemeClr val="tx1"/>
                          </a:solidFill>
                        </a:rPr>
                        <a:t>240</a:t>
                      </a:r>
                      <a:r>
                        <a:rPr lang="en-US" sz="2400" kern="1200" baseline="30000" dirty="0" smtClean="0">
                          <a:solidFill>
                            <a:schemeClr val="dk1"/>
                          </a:solidFill>
                          <a:effectLst/>
                          <a:latin typeface="+mn-lt"/>
                          <a:ea typeface="+mn-ea"/>
                          <a:cs typeface="+mn-cs"/>
                        </a:rPr>
                        <a:t>o</a:t>
                      </a:r>
                      <a:r>
                        <a:rPr lang="en-US" sz="2400" kern="1200" dirty="0" smtClean="0">
                          <a:solidFill>
                            <a:schemeClr val="dk1"/>
                          </a:solidFill>
                          <a:effectLst/>
                          <a:latin typeface="+mn-lt"/>
                          <a:ea typeface="+mn-ea"/>
                          <a:cs typeface="+mn-cs"/>
                        </a:rPr>
                        <a:t>F</a:t>
                      </a:r>
                      <a:endParaRPr lang="en-US" sz="2400" dirty="0">
                        <a:solidFill>
                          <a:schemeClr val="tx1"/>
                        </a:solidFill>
                      </a:endParaRPr>
                    </a:p>
                  </a:txBody>
                  <a:tcPr/>
                </a:tc>
                <a:tc>
                  <a:txBody>
                    <a:bodyPr/>
                    <a:lstStyle/>
                    <a:p>
                      <a:pPr algn="ctr"/>
                      <a:r>
                        <a:rPr lang="en-US" sz="2400" dirty="0" smtClean="0">
                          <a:solidFill>
                            <a:schemeClr val="tx1"/>
                          </a:solidFill>
                        </a:rPr>
                        <a:t>224 days</a:t>
                      </a:r>
                      <a:endParaRPr lang="en-US" sz="2400" dirty="0">
                        <a:solidFill>
                          <a:schemeClr val="tx1"/>
                        </a:solidFill>
                      </a:endParaRPr>
                    </a:p>
                  </a:txBody>
                  <a:tcPr/>
                </a:tc>
              </a:tr>
              <a:tr h="370840">
                <a:tc>
                  <a:txBody>
                    <a:bodyPr/>
                    <a:lstStyle/>
                    <a:p>
                      <a:pPr algn="ctr"/>
                      <a:r>
                        <a:rPr lang="en-US" sz="2400" dirty="0" smtClean="0">
                          <a:solidFill>
                            <a:schemeClr val="tx1"/>
                          </a:solidFill>
                        </a:rPr>
                        <a:t>258</a:t>
                      </a:r>
                      <a:r>
                        <a:rPr lang="en-US" sz="2400" kern="1200" baseline="30000" dirty="0" smtClean="0">
                          <a:solidFill>
                            <a:schemeClr val="dk1"/>
                          </a:solidFill>
                          <a:effectLst/>
                          <a:latin typeface="+mn-lt"/>
                          <a:ea typeface="+mn-ea"/>
                          <a:cs typeface="+mn-cs"/>
                        </a:rPr>
                        <a:t>o</a:t>
                      </a:r>
                      <a:r>
                        <a:rPr lang="en-US" sz="2400" kern="1200" dirty="0" smtClean="0">
                          <a:solidFill>
                            <a:schemeClr val="dk1"/>
                          </a:solidFill>
                          <a:effectLst/>
                          <a:latin typeface="+mn-lt"/>
                          <a:ea typeface="+mn-ea"/>
                          <a:cs typeface="+mn-cs"/>
                        </a:rPr>
                        <a:t>F</a:t>
                      </a:r>
                      <a:endParaRPr lang="en-US" sz="2400" dirty="0">
                        <a:solidFill>
                          <a:schemeClr val="tx1"/>
                        </a:solidFill>
                      </a:endParaRPr>
                    </a:p>
                  </a:txBody>
                  <a:tcPr/>
                </a:tc>
                <a:tc>
                  <a:txBody>
                    <a:bodyPr/>
                    <a:lstStyle/>
                    <a:p>
                      <a:pPr algn="ctr"/>
                      <a:r>
                        <a:rPr lang="en-US" sz="2400" dirty="0" smtClean="0">
                          <a:solidFill>
                            <a:schemeClr val="tx1"/>
                          </a:solidFill>
                        </a:rPr>
                        <a:t>112 days</a:t>
                      </a:r>
                      <a:endParaRPr lang="en-US" sz="2400" dirty="0">
                        <a:solidFill>
                          <a:schemeClr val="tx1"/>
                        </a:solidFill>
                      </a:endParaRPr>
                    </a:p>
                  </a:txBody>
                  <a:tcPr/>
                </a:tc>
              </a:tr>
              <a:tr h="370840">
                <a:tc>
                  <a:txBody>
                    <a:bodyPr/>
                    <a:lstStyle/>
                    <a:p>
                      <a:pPr algn="ctr"/>
                      <a:r>
                        <a:rPr lang="en-US" sz="2400" dirty="0" smtClean="0">
                          <a:solidFill>
                            <a:schemeClr val="tx1"/>
                          </a:solidFill>
                        </a:rPr>
                        <a:t>276</a:t>
                      </a:r>
                      <a:r>
                        <a:rPr lang="en-US" sz="2400" kern="1200" baseline="30000" dirty="0" smtClean="0">
                          <a:solidFill>
                            <a:schemeClr val="dk1"/>
                          </a:solidFill>
                          <a:effectLst/>
                          <a:latin typeface="+mn-lt"/>
                          <a:ea typeface="+mn-ea"/>
                          <a:cs typeface="+mn-cs"/>
                        </a:rPr>
                        <a:t>o</a:t>
                      </a:r>
                      <a:r>
                        <a:rPr lang="en-US" sz="2400" kern="1200" dirty="0" smtClean="0">
                          <a:solidFill>
                            <a:schemeClr val="dk1"/>
                          </a:solidFill>
                          <a:effectLst/>
                          <a:latin typeface="+mn-lt"/>
                          <a:ea typeface="+mn-ea"/>
                          <a:cs typeface="+mn-cs"/>
                        </a:rPr>
                        <a:t>F</a:t>
                      </a:r>
                      <a:endParaRPr lang="en-US" sz="2400" dirty="0">
                        <a:solidFill>
                          <a:schemeClr val="tx1"/>
                        </a:solidFill>
                      </a:endParaRPr>
                    </a:p>
                  </a:txBody>
                  <a:tcPr/>
                </a:tc>
                <a:tc>
                  <a:txBody>
                    <a:bodyPr/>
                    <a:lstStyle/>
                    <a:p>
                      <a:pPr algn="ctr"/>
                      <a:r>
                        <a:rPr lang="en-US" sz="2400" dirty="0" smtClean="0">
                          <a:solidFill>
                            <a:schemeClr val="tx1"/>
                          </a:solidFill>
                        </a:rPr>
                        <a:t>56 days</a:t>
                      </a:r>
                      <a:endParaRPr lang="en-US" sz="2400" dirty="0">
                        <a:solidFill>
                          <a:schemeClr val="tx1"/>
                        </a:solidFill>
                      </a:endParaRPr>
                    </a:p>
                  </a:txBody>
                  <a:tcPr/>
                </a:tc>
              </a:tr>
            </a:tbl>
          </a:graphicData>
        </a:graphic>
      </p:graphicFrame>
    </p:spTree>
    <p:extLst>
      <p:ext uri="{BB962C8B-B14F-4D97-AF65-F5344CB8AC3E}">
        <p14:creationId xmlns:p14="http://schemas.microsoft.com/office/powerpoint/2010/main" val="1880516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050"/>
            <a:ext cx="7239000" cy="914400"/>
          </a:xfrm>
        </p:spPr>
        <p:txBody>
          <a:bodyPr/>
          <a:lstStyle/>
          <a:p>
            <a:r>
              <a:rPr lang="en-US" dirty="0" smtClean="0"/>
              <a:t>POTENTIAL DIFFERENCE</a:t>
            </a:r>
            <a:endParaRPr lang="en-US" dirty="0"/>
          </a:p>
        </p:txBody>
      </p:sp>
      <p:sp>
        <p:nvSpPr>
          <p:cNvPr id="3" name="Content Placeholder 2"/>
          <p:cNvSpPr>
            <a:spLocks noGrp="1"/>
          </p:cNvSpPr>
          <p:nvPr>
            <p:ph idx="1"/>
          </p:nvPr>
        </p:nvSpPr>
        <p:spPr>
          <a:xfrm>
            <a:off x="381000" y="990600"/>
            <a:ext cx="8686800" cy="838200"/>
          </a:xfrm>
        </p:spPr>
        <p:txBody>
          <a:bodyPr/>
          <a:lstStyle/>
          <a:p>
            <a:pPr marL="0" indent="0" algn="ctr">
              <a:buNone/>
            </a:pPr>
            <a:r>
              <a:rPr lang="en-US" sz="2400" dirty="0"/>
              <a:t>Between Aging at 240</a:t>
            </a:r>
            <a:r>
              <a:rPr lang="en-US" sz="2400" baseline="30000" dirty="0"/>
              <a:t>o</a:t>
            </a:r>
            <a:r>
              <a:rPr lang="en-US" sz="2400" dirty="0"/>
              <a:t>F/224 days and </a:t>
            </a:r>
            <a:r>
              <a:rPr lang="en-US" sz="2400" dirty="0" smtClean="0"/>
              <a:t>275</a:t>
            </a:r>
            <a:r>
              <a:rPr lang="en-US" sz="2400" baseline="30000" dirty="0" smtClean="0"/>
              <a:t>o</a:t>
            </a:r>
            <a:r>
              <a:rPr lang="en-US" sz="2400" dirty="0" smtClean="0"/>
              <a:t>F/56 </a:t>
            </a:r>
            <a:r>
              <a:rPr lang="en-US" sz="2400" dirty="0"/>
              <a:t>days </a:t>
            </a:r>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27</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416624"/>
            <a:ext cx="8258294" cy="460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0943" y="6150917"/>
            <a:ext cx="7332457" cy="369332"/>
          </a:xfrm>
          <a:prstGeom prst="rect">
            <a:avLst/>
          </a:prstGeom>
          <a:noFill/>
        </p:spPr>
        <p:txBody>
          <a:bodyPr wrap="none" rtlCol="0">
            <a:spAutoFit/>
          </a:bodyPr>
          <a:lstStyle/>
          <a:p>
            <a:r>
              <a:rPr lang="en-US" sz="1800" dirty="0">
                <a:latin typeface="+mn-lt"/>
              </a:rPr>
              <a:t>Young’s Modulus (Stiffness) of Unreinforced TPO Membrane Samples</a:t>
            </a:r>
          </a:p>
        </p:txBody>
      </p:sp>
    </p:spTree>
    <p:extLst>
      <p:ext uri="{BB962C8B-B14F-4D97-AF65-F5344CB8AC3E}">
        <p14:creationId xmlns:p14="http://schemas.microsoft.com/office/powerpoint/2010/main" val="487523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39000" cy="914400"/>
          </a:xfrm>
        </p:spPr>
        <p:txBody>
          <a:bodyPr/>
          <a:lstStyle/>
          <a:p>
            <a:r>
              <a:rPr lang="en-US" dirty="0" smtClean="0"/>
              <a:t>DSC CURVES FOR TPO CAP MATERIALS</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28</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00906"/>
            <a:ext cx="6934200" cy="530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2590800" y="1828800"/>
            <a:ext cx="1158842" cy="4038600"/>
            <a:chOff x="2590800" y="1828800"/>
            <a:chExt cx="1158842" cy="4038600"/>
          </a:xfrm>
        </p:grpSpPr>
        <p:cxnSp>
          <p:nvCxnSpPr>
            <p:cNvPr id="13" name="Straight Connector 12"/>
            <p:cNvCxnSpPr/>
            <p:nvPr/>
          </p:nvCxnSpPr>
          <p:spPr bwMode="auto">
            <a:xfrm flipV="1">
              <a:off x="3124200" y="1828800"/>
              <a:ext cx="0" cy="4038600"/>
            </a:xfrm>
            <a:prstGeom prst="line">
              <a:avLst/>
            </a:prstGeom>
            <a:solidFill>
              <a:schemeClr val="accent1"/>
            </a:solidFill>
            <a:ln w="25400" cap="flat" cmpd="sng" algn="ctr">
              <a:solidFill>
                <a:srgbClr val="0099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2590800" y="1981199"/>
              <a:ext cx="1158842" cy="461665"/>
            </a:xfrm>
            <a:prstGeom prst="rect">
              <a:avLst/>
            </a:prstGeom>
            <a:solidFill>
              <a:srgbClr val="33CC33"/>
            </a:solidFill>
            <a:ln>
              <a:solidFill>
                <a:srgbClr val="009900"/>
              </a:solidFill>
            </a:ln>
          </p:spPr>
          <p:txBody>
            <a:bodyPr wrap="none" rtlCol="0">
              <a:spAutoFit/>
            </a:bodyPr>
            <a:lstStyle/>
            <a:p>
              <a:pPr algn="ctr"/>
              <a:r>
                <a:rPr lang="en-US" sz="1200" dirty="0" smtClean="0">
                  <a:latin typeface="+mn-lt"/>
                </a:rPr>
                <a:t>Current ASTM</a:t>
              </a:r>
            </a:p>
            <a:p>
              <a:pPr algn="ctr"/>
              <a:r>
                <a:rPr lang="en-US" sz="1200" dirty="0" smtClean="0">
                  <a:latin typeface="+mn-lt"/>
                </a:rPr>
                <a:t>240</a:t>
              </a:r>
              <a:r>
                <a:rPr lang="en-US" sz="1200" baseline="30000" dirty="0">
                  <a:latin typeface="+mn-lt"/>
                </a:rPr>
                <a:t>o</a:t>
              </a:r>
              <a:r>
                <a:rPr lang="en-US" sz="1200" dirty="0">
                  <a:latin typeface="+mn-lt"/>
                </a:rPr>
                <a:t>F</a:t>
              </a:r>
            </a:p>
          </p:txBody>
        </p:sp>
      </p:grpSp>
      <p:grpSp>
        <p:nvGrpSpPr>
          <p:cNvPr id="14" name="Group 13"/>
          <p:cNvGrpSpPr/>
          <p:nvPr/>
        </p:nvGrpSpPr>
        <p:grpSpPr>
          <a:xfrm>
            <a:off x="3818885" y="1828800"/>
            <a:ext cx="591829" cy="4038600"/>
            <a:chOff x="3818885" y="1828800"/>
            <a:chExt cx="591829" cy="4038600"/>
          </a:xfrm>
        </p:grpSpPr>
        <p:cxnSp>
          <p:nvCxnSpPr>
            <p:cNvPr id="10" name="Straight Connector 9"/>
            <p:cNvCxnSpPr/>
            <p:nvPr/>
          </p:nvCxnSpPr>
          <p:spPr bwMode="auto">
            <a:xfrm flipV="1">
              <a:off x="4114800" y="1828800"/>
              <a:ext cx="0" cy="4038600"/>
            </a:xfrm>
            <a:prstGeom prst="line">
              <a:avLst/>
            </a:prstGeom>
            <a:solidFill>
              <a:schemeClr val="accent1"/>
            </a:solidFill>
            <a:ln w="254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p:cNvSpPr txBox="1"/>
            <p:nvPr/>
          </p:nvSpPr>
          <p:spPr>
            <a:xfrm>
              <a:off x="3818885" y="2595264"/>
              <a:ext cx="591829" cy="276999"/>
            </a:xfrm>
            <a:prstGeom prst="rect">
              <a:avLst/>
            </a:prstGeom>
            <a:solidFill>
              <a:srgbClr val="FF0000"/>
            </a:solidFill>
            <a:ln>
              <a:solidFill>
                <a:srgbClr val="FF3300"/>
              </a:solidFill>
            </a:ln>
          </p:spPr>
          <p:txBody>
            <a:bodyPr wrap="none" rtlCol="0">
              <a:spAutoFit/>
            </a:bodyPr>
            <a:lstStyle/>
            <a:p>
              <a:pPr algn="ctr"/>
              <a:r>
                <a:rPr lang="en-US" sz="1200" dirty="0" smtClean="0">
                  <a:latin typeface="+mn-lt"/>
                </a:rPr>
                <a:t>275</a:t>
              </a:r>
              <a:r>
                <a:rPr lang="en-US" sz="1200" baseline="30000" dirty="0" smtClean="0">
                  <a:latin typeface="+mn-lt"/>
                </a:rPr>
                <a:t>o</a:t>
              </a:r>
              <a:r>
                <a:rPr lang="en-US" sz="1200" dirty="0" smtClean="0">
                  <a:latin typeface="+mn-lt"/>
                </a:rPr>
                <a:t>F</a:t>
              </a:r>
              <a:endParaRPr lang="en-US" sz="1200" dirty="0">
                <a:latin typeface="+mn-lt"/>
              </a:endParaRPr>
            </a:p>
          </p:txBody>
        </p:sp>
      </p:grpSp>
    </p:spTree>
    <p:extLst>
      <p:ext uri="{BB962C8B-B14F-4D97-AF65-F5344CB8AC3E}">
        <p14:creationId xmlns:p14="http://schemas.microsoft.com/office/powerpoint/2010/main" val="34057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CONCERNS</a:t>
            </a:r>
            <a:endParaRPr lang="en-US" dirty="0"/>
          </a:p>
        </p:txBody>
      </p:sp>
      <p:sp>
        <p:nvSpPr>
          <p:cNvPr id="3" name="Content Placeholder 2"/>
          <p:cNvSpPr>
            <a:spLocks noGrp="1"/>
          </p:cNvSpPr>
          <p:nvPr>
            <p:ph idx="1"/>
          </p:nvPr>
        </p:nvSpPr>
        <p:spPr>
          <a:xfrm>
            <a:off x="381000" y="1295400"/>
            <a:ext cx="8305800" cy="2971800"/>
          </a:xfrm>
        </p:spPr>
        <p:txBody>
          <a:bodyPr/>
          <a:lstStyle/>
          <a:p>
            <a:r>
              <a:rPr lang="en-US" dirty="0" smtClean="0"/>
              <a:t>TPO membranes have already lost 90% of their polymer stiffness at </a:t>
            </a:r>
            <a:r>
              <a:rPr lang="en-US" kern="1200" dirty="0" smtClean="0">
                <a:ea typeface="ＭＳ Ｐゴシック" charset="0"/>
              </a:rPr>
              <a:t>240</a:t>
            </a:r>
            <a:r>
              <a:rPr lang="en-US" kern="1200" baseline="30000" dirty="0" smtClean="0">
                <a:ea typeface="ＭＳ Ｐゴシック" charset="0"/>
              </a:rPr>
              <a:t>o</a:t>
            </a:r>
            <a:r>
              <a:rPr lang="en-US" kern="1200" dirty="0" smtClean="0">
                <a:ea typeface="ＭＳ Ｐゴシック" charset="0"/>
              </a:rPr>
              <a:t>F.</a:t>
            </a:r>
          </a:p>
          <a:p>
            <a:r>
              <a:rPr lang="en-US" kern="1200" dirty="0" smtClean="0">
                <a:ea typeface="ＭＳ Ｐゴシック" charset="0"/>
              </a:rPr>
              <a:t>They will lose another 50% at </a:t>
            </a:r>
            <a:r>
              <a:rPr lang="en-US" kern="1200" dirty="0" smtClean="0">
                <a:ea typeface="ＭＳ Ｐゴシック" charset="0"/>
              </a:rPr>
              <a:t>275</a:t>
            </a:r>
            <a:r>
              <a:rPr lang="en-US" kern="1200" baseline="30000" dirty="0" smtClean="0">
                <a:ea typeface="ＭＳ Ｐゴシック" charset="0"/>
              </a:rPr>
              <a:t>o</a:t>
            </a:r>
            <a:r>
              <a:rPr lang="en-US" kern="1200" dirty="0" smtClean="0">
                <a:ea typeface="ＭＳ Ｐゴシック" charset="0"/>
              </a:rPr>
              <a:t>F</a:t>
            </a:r>
            <a:endParaRPr lang="en-US" kern="1200" dirty="0" smtClean="0">
              <a:ea typeface="ＭＳ Ｐゴシック" charset="0"/>
            </a:endParaRPr>
          </a:p>
          <a:p>
            <a:r>
              <a:rPr lang="en-US" kern="1200" dirty="0" smtClean="0">
                <a:ea typeface="ＭＳ Ｐゴシック" charset="0"/>
              </a:rPr>
              <a:t>Melting point of TPO formulations are around 295-298</a:t>
            </a:r>
            <a:r>
              <a:rPr lang="en-US" kern="1200" baseline="30000" dirty="0" smtClean="0">
                <a:ea typeface="ＭＳ Ｐゴシック" charset="0"/>
              </a:rPr>
              <a:t>o</a:t>
            </a:r>
            <a:r>
              <a:rPr lang="en-US" kern="1200" dirty="0" smtClean="0">
                <a:ea typeface="ＭＳ Ｐゴシック" charset="0"/>
              </a:rPr>
              <a:t>F.</a:t>
            </a:r>
          </a:p>
          <a:p>
            <a:pPr marL="0" indent="0">
              <a:buNone/>
            </a:pPr>
            <a:endParaRPr lang="en-US" kern="1200" dirty="0" smtClean="0">
              <a:ea typeface="ＭＳ Ｐゴシック" charset="0"/>
            </a:endParaRPr>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29</a:t>
            </a:fld>
            <a:endParaRPr lang="en-US" dirty="0"/>
          </a:p>
        </p:txBody>
      </p:sp>
      <p:sp>
        <p:nvSpPr>
          <p:cNvPr id="5" name="TextBox 4"/>
          <p:cNvSpPr txBox="1"/>
          <p:nvPr/>
        </p:nvSpPr>
        <p:spPr>
          <a:xfrm>
            <a:off x="1066800" y="4565302"/>
            <a:ext cx="6553200" cy="1384995"/>
          </a:xfrm>
          <a:prstGeom prst="rect">
            <a:avLst/>
          </a:prstGeom>
          <a:solidFill>
            <a:schemeClr val="accent1"/>
          </a:solidFill>
          <a:ln>
            <a:solidFill>
              <a:schemeClr val="tx1"/>
            </a:solidFill>
          </a:ln>
        </p:spPr>
        <p:txBody>
          <a:bodyPr wrap="square" rtlCol="0">
            <a:spAutoFit/>
          </a:bodyPr>
          <a:lstStyle/>
          <a:p>
            <a:pPr algn="ctr"/>
            <a:r>
              <a:rPr lang="en-US" sz="2800" dirty="0" smtClean="0">
                <a:latin typeface="+mn-lt"/>
              </a:rPr>
              <a:t>Is the TPO Membrane really the same at  275</a:t>
            </a:r>
            <a:r>
              <a:rPr lang="en-US" sz="2800" baseline="30000" dirty="0" smtClean="0">
                <a:latin typeface="+mn-lt"/>
              </a:rPr>
              <a:t>o</a:t>
            </a:r>
            <a:r>
              <a:rPr lang="en-US" sz="2800" dirty="0" smtClean="0">
                <a:latin typeface="+mn-lt"/>
              </a:rPr>
              <a:t>F as it is at </a:t>
            </a:r>
            <a:r>
              <a:rPr lang="en-US" sz="2800" dirty="0" smtClean="0">
                <a:latin typeface="+mn-lt"/>
              </a:rPr>
              <a:t>in-service </a:t>
            </a:r>
            <a:r>
              <a:rPr lang="en-US" sz="2800" dirty="0" smtClean="0">
                <a:latin typeface="+mn-lt"/>
              </a:rPr>
              <a:t>temperatures?</a:t>
            </a:r>
            <a:endParaRPr lang="en-US" sz="2800" dirty="0">
              <a:latin typeface="+mn-lt"/>
            </a:endParaRPr>
          </a:p>
        </p:txBody>
      </p:sp>
    </p:spTree>
    <p:extLst>
      <p:ext uri="{BB962C8B-B14F-4D97-AF65-F5344CB8AC3E}">
        <p14:creationId xmlns:p14="http://schemas.microsoft.com/office/powerpoint/2010/main" val="31740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a:xfrm>
            <a:off x="304800" y="1371600"/>
            <a:ext cx="8305800" cy="4919662"/>
          </a:xfrm>
        </p:spPr>
        <p:txBody>
          <a:bodyPr/>
          <a:lstStyle/>
          <a:p>
            <a:r>
              <a:rPr lang="en-US" dirty="0" smtClean="0"/>
              <a:t>Importance of Product Standards</a:t>
            </a:r>
          </a:p>
          <a:p>
            <a:pPr lvl="1"/>
            <a:r>
              <a:rPr lang="en-US" dirty="0" smtClean="0"/>
              <a:t>Establish Baseline Requirements for durability/ performance</a:t>
            </a:r>
          </a:p>
          <a:p>
            <a:pPr lvl="1"/>
            <a:r>
              <a:rPr lang="en-US" dirty="0" smtClean="0"/>
              <a:t>Provides Assurance </a:t>
            </a:r>
          </a:p>
          <a:p>
            <a:pPr lvl="1"/>
            <a:r>
              <a:rPr lang="en-US" dirty="0" smtClean="0"/>
              <a:t>Minimizes material failures</a:t>
            </a:r>
          </a:p>
          <a:p>
            <a:r>
              <a:rPr lang="en-US" dirty="0" smtClean="0"/>
              <a:t>Examples of Product Standards</a:t>
            </a:r>
          </a:p>
          <a:p>
            <a:endParaRPr lang="en-US" dirty="0" smtClean="0"/>
          </a:p>
        </p:txBody>
      </p:sp>
      <p:sp>
        <p:nvSpPr>
          <p:cNvPr id="4" name="Slide Number Placeholder 3"/>
          <p:cNvSpPr>
            <a:spLocks noGrp="1"/>
          </p:cNvSpPr>
          <p:nvPr>
            <p:ph type="sldNum" sz="quarter" idx="11"/>
          </p:nvPr>
        </p:nvSpPr>
        <p:spPr/>
        <p:txBody>
          <a:bodyPr/>
          <a:lstStyle/>
          <a:p>
            <a:fld id="{D0B17D48-6667-8240-B431-A213F42913FE}" type="slidenum">
              <a:rPr lang="en-US" smtClean="0"/>
              <a:pPr/>
              <a:t>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43475"/>
            <a:ext cx="14097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0292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52437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693402"/>
            <a:ext cx="2158602" cy="88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00800" y="4868791"/>
            <a:ext cx="1829347" cy="461665"/>
          </a:xfrm>
          <a:prstGeom prst="rect">
            <a:avLst/>
          </a:prstGeom>
          <a:solidFill>
            <a:schemeClr val="bg1"/>
          </a:solidFill>
          <a:ln>
            <a:solidFill>
              <a:schemeClr val="tx1"/>
            </a:solidFill>
          </a:ln>
        </p:spPr>
        <p:txBody>
          <a:bodyPr wrap="none" rtlCol="0">
            <a:spAutoFit/>
          </a:bodyPr>
          <a:lstStyle/>
          <a:p>
            <a:r>
              <a:rPr lang="en-US" dirty="0" smtClean="0">
                <a:latin typeface="+mn-lt"/>
              </a:rPr>
              <a:t>Miami Dade</a:t>
            </a:r>
            <a:endParaRPr lang="en-US" dirty="0">
              <a:latin typeface="+mn-lt"/>
            </a:endParaRPr>
          </a:p>
        </p:txBody>
      </p:sp>
    </p:spTree>
    <p:extLst>
      <p:ext uri="{BB962C8B-B14F-4D97-AF65-F5344CB8AC3E}">
        <p14:creationId xmlns:p14="http://schemas.microsoft.com/office/powerpoint/2010/main" val="424128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anim calcmode="lin" valueType="num">
                                      <p:cBhvr additive="base">
                                        <p:cTn id="35" dur="500" fill="hold"/>
                                        <p:tgtEl>
                                          <p:spTgt spid="1027"/>
                                        </p:tgtEl>
                                        <p:attrNameLst>
                                          <p:attrName>ppt_x</p:attrName>
                                        </p:attrNameLst>
                                      </p:cBhvr>
                                      <p:tavLst>
                                        <p:tav tm="0">
                                          <p:val>
                                            <p:strVal val="#ppt_x"/>
                                          </p:val>
                                        </p:tav>
                                        <p:tav tm="100000">
                                          <p:val>
                                            <p:strVal val="#ppt_x"/>
                                          </p:val>
                                        </p:tav>
                                      </p:tavLst>
                                    </p:anim>
                                    <p:anim calcmode="lin" valueType="num">
                                      <p:cBhvr additive="base">
                                        <p:cTn id="36" dur="500" fill="hold"/>
                                        <p:tgtEl>
                                          <p:spTgt spid="10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9"/>
                                        </p:tgtEl>
                                        <p:attrNameLst>
                                          <p:attrName>style.visibility</p:attrName>
                                        </p:attrNameLst>
                                      </p:cBhvr>
                                      <p:to>
                                        <p:strVal val="visible"/>
                                      </p:to>
                                    </p:set>
                                    <p:anim calcmode="lin" valueType="num">
                                      <p:cBhvr additive="base">
                                        <p:cTn id="39" dur="500" fill="hold"/>
                                        <p:tgtEl>
                                          <p:spTgt spid="1029"/>
                                        </p:tgtEl>
                                        <p:attrNameLst>
                                          <p:attrName>ppt_x</p:attrName>
                                        </p:attrNameLst>
                                      </p:cBhvr>
                                      <p:tavLst>
                                        <p:tav tm="0">
                                          <p:val>
                                            <p:strVal val="#ppt_x"/>
                                          </p:val>
                                        </p:tav>
                                        <p:tav tm="100000">
                                          <p:val>
                                            <p:strVal val="#ppt_x"/>
                                          </p:val>
                                        </p:tav>
                                      </p:tavLst>
                                    </p:anim>
                                    <p:anim calcmode="lin" valueType="num">
                                      <p:cBhvr additive="base">
                                        <p:cTn id="40" dur="500" fill="hold"/>
                                        <p:tgtEl>
                                          <p:spTgt spid="10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anim calcmode="lin" valueType="num">
                                      <p:cBhvr additive="base">
                                        <p:cTn id="47" dur="500" fill="hold"/>
                                        <p:tgtEl>
                                          <p:spTgt spid="1030"/>
                                        </p:tgtEl>
                                        <p:attrNameLst>
                                          <p:attrName>ppt_x</p:attrName>
                                        </p:attrNameLst>
                                      </p:cBhvr>
                                      <p:tavLst>
                                        <p:tav tm="0">
                                          <p:val>
                                            <p:strVal val="#ppt_x"/>
                                          </p:val>
                                        </p:tav>
                                        <p:tav tm="100000">
                                          <p:val>
                                            <p:strVal val="#ppt_x"/>
                                          </p:val>
                                        </p:tav>
                                      </p:tavLst>
                                    </p:anim>
                                    <p:anim calcmode="lin" valueType="num">
                                      <p:cBhvr additive="base">
                                        <p:cTn id="4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CAPABILITIES</a:t>
            </a:r>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30</a:t>
            </a:fld>
            <a:endParaRPr lang="en-US" dirty="0"/>
          </a:p>
        </p:txBody>
      </p:sp>
      <p:grpSp>
        <p:nvGrpSpPr>
          <p:cNvPr id="33" name="Group 32"/>
          <p:cNvGrpSpPr/>
          <p:nvPr/>
        </p:nvGrpSpPr>
        <p:grpSpPr>
          <a:xfrm>
            <a:off x="363279" y="1219201"/>
            <a:ext cx="7713921" cy="5112824"/>
            <a:chOff x="363279" y="1475601"/>
            <a:chExt cx="7020827" cy="4856423"/>
          </a:xfrm>
        </p:grpSpPr>
        <p:sp>
          <p:nvSpPr>
            <p:cNvPr id="5" name="Rectangle 4"/>
            <p:cNvSpPr/>
            <p:nvPr/>
          </p:nvSpPr>
          <p:spPr bwMode="auto">
            <a:xfrm>
              <a:off x="1905000" y="1752600"/>
              <a:ext cx="5257800" cy="381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cxnSp>
          <p:nvCxnSpPr>
            <p:cNvPr id="7" name="Straight Connector 6"/>
            <p:cNvCxnSpPr>
              <a:endCxn id="5" idx="2"/>
            </p:cNvCxnSpPr>
            <p:nvPr/>
          </p:nvCxnSpPr>
          <p:spPr bwMode="auto">
            <a:xfrm>
              <a:off x="4533900" y="1752600"/>
              <a:ext cx="0" cy="381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5410200" y="1752600"/>
              <a:ext cx="0" cy="381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6248400" y="1752600"/>
              <a:ext cx="0" cy="381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a:off x="3657600" y="1752600"/>
              <a:ext cx="0" cy="381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2743200" y="1752600"/>
              <a:ext cx="0" cy="381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12"/>
            <p:cNvSpPr/>
            <p:nvPr/>
          </p:nvSpPr>
          <p:spPr bwMode="auto">
            <a:xfrm>
              <a:off x="1905000" y="2057400"/>
              <a:ext cx="2362200" cy="457200"/>
            </a:xfrm>
            <a:prstGeom prst="rect">
              <a:avLst/>
            </a:prstGeom>
            <a:gradFill flip="none" rotWithShape="1">
              <a:gsLst>
                <a:gs pos="2000">
                  <a:schemeClr val="accent1">
                    <a:shade val="30000"/>
                    <a:satMod val="115000"/>
                  </a:schemeClr>
                </a:gs>
                <a:gs pos="29000">
                  <a:schemeClr val="accent1">
                    <a:shade val="67500"/>
                    <a:satMod val="115000"/>
                  </a:schemeClr>
                </a:gs>
                <a:gs pos="67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4" name="Rectangle 13"/>
            <p:cNvSpPr/>
            <p:nvPr/>
          </p:nvSpPr>
          <p:spPr bwMode="auto">
            <a:xfrm>
              <a:off x="1905000" y="2895600"/>
              <a:ext cx="5257800" cy="533400"/>
            </a:xfrm>
            <a:prstGeom prst="rect">
              <a:avLst/>
            </a:prstGeom>
            <a:gradFill flip="none" rotWithShape="1">
              <a:gsLst>
                <a:gs pos="2000">
                  <a:schemeClr val="accent1">
                    <a:shade val="30000"/>
                    <a:satMod val="115000"/>
                  </a:schemeClr>
                </a:gs>
                <a:gs pos="41000">
                  <a:schemeClr val="accent1"/>
                </a:gs>
                <a:gs pos="90000">
                  <a:schemeClr val="bg1"/>
                </a:gs>
              </a:gsLst>
              <a:lin ang="108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5" name="Rectangle 14"/>
            <p:cNvSpPr/>
            <p:nvPr/>
          </p:nvSpPr>
          <p:spPr bwMode="auto">
            <a:xfrm>
              <a:off x="1905000" y="3810000"/>
              <a:ext cx="3505200" cy="533400"/>
            </a:xfrm>
            <a:prstGeom prst="rect">
              <a:avLst/>
            </a:prstGeom>
            <a:gradFill flip="none" rotWithShape="1">
              <a:gsLst>
                <a:gs pos="8000">
                  <a:schemeClr val="bg1"/>
                </a:gs>
                <a:gs pos="41000">
                  <a:schemeClr val="accent1">
                    <a:lumMod val="90000"/>
                  </a:schemeClr>
                </a:gs>
                <a:gs pos="86000">
                  <a:schemeClr val="bg1"/>
                </a:gs>
              </a:gsLst>
              <a:lin ang="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6" name="Rectangle 15"/>
            <p:cNvSpPr/>
            <p:nvPr/>
          </p:nvSpPr>
          <p:spPr bwMode="auto">
            <a:xfrm>
              <a:off x="1905000" y="4724400"/>
              <a:ext cx="5257800" cy="533400"/>
            </a:xfrm>
            <a:prstGeom prst="rect">
              <a:avLst/>
            </a:prstGeom>
            <a:gradFill>
              <a:gsLst>
                <a:gs pos="26000">
                  <a:schemeClr val="bg1"/>
                </a:gs>
                <a:gs pos="58000">
                  <a:schemeClr val="accent1">
                    <a:lumMod val="90000"/>
                  </a:schemeClr>
                </a:gs>
                <a:gs pos="86000">
                  <a:schemeClr val="bg2"/>
                </a:gs>
              </a:gsLst>
              <a:lin ang="0" scaled="1"/>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7" name="TextBox 16"/>
            <p:cNvSpPr txBox="1"/>
            <p:nvPr/>
          </p:nvSpPr>
          <p:spPr>
            <a:xfrm>
              <a:off x="1905000" y="1488005"/>
              <a:ext cx="2628900" cy="276999"/>
            </a:xfrm>
            <a:prstGeom prst="rect">
              <a:avLst/>
            </a:prstGeom>
            <a:noFill/>
          </p:spPr>
          <p:txBody>
            <a:bodyPr wrap="square" rtlCol="0">
              <a:spAutoFit/>
            </a:bodyPr>
            <a:lstStyle/>
            <a:p>
              <a:pPr algn="ctr"/>
              <a:r>
                <a:rPr lang="en-US" sz="1200" dirty="0" smtClean="0">
                  <a:latin typeface="+mj-lt"/>
                </a:rPr>
                <a:t>Long Term Thermal Stability</a:t>
              </a:r>
              <a:endParaRPr lang="en-US" sz="1200" dirty="0">
                <a:latin typeface="+mj-lt"/>
              </a:endParaRPr>
            </a:p>
          </p:txBody>
        </p:sp>
        <p:sp>
          <p:nvSpPr>
            <p:cNvPr id="18" name="TextBox 17"/>
            <p:cNvSpPr txBox="1"/>
            <p:nvPr/>
          </p:nvSpPr>
          <p:spPr>
            <a:xfrm>
              <a:off x="4533901" y="1475601"/>
              <a:ext cx="2623584" cy="276999"/>
            </a:xfrm>
            <a:prstGeom prst="rect">
              <a:avLst/>
            </a:prstGeom>
            <a:noFill/>
          </p:spPr>
          <p:txBody>
            <a:bodyPr wrap="square" rtlCol="0">
              <a:spAutoFit/>
            </a:bodyPr>
            <a:lstStyle/>
            <a:p>
              <a:pPr algn="ctr"/>
              <a:r>
                <a:rPr lang="en-US" sz="1200" dirty="0" smtClean="0">
                  <a:latin typeface="+mj-lt"/>
                </a:rPr>
                <a:t>Melt Processing Stability</a:t>
              </a:r>
              <a:endParaRPr lang="en-US" sz="1200" dirty="0">
                <a:latin typeface="+mj-lt"/>
              </a:endParaRPr>
            </a:p>
          </p:txBody>
        </p:sp>
        <p:sp>
          <p:nvSpPr>
            <p:cNvPr id="19" name="TextBox 18"/>
            <p:cNvSpPr txBox="1"/>
            <p:nvPr/>
          </p:nvSpPr>
          <p:spPr>
            <a:xfrm>
              <a:off x="1755760" y="5638800"/>
              <a:ext cx="298480" cy="338554"/>
            </a:xfrm>
            <a:prstGeom prst="rect">
              <a:avLst/>
            </a:prstGeom>
            <a:noFill/>
          </p:spPr>
          <p:txBody>
            <a:bodyPr wrap="none" rtlCol="0">
              <a:spAutoFit/>
            </a:bodyPr>
            <a:lstStyle/>
            <a:p>
              <a:r>
                <a:rPr lang="en-US" sz="1600" dirty="0" smtClean="0">
                  <a:latin typeface="+mj-lt"/>
                </a:rPr>
                <a:t>0</a:t>
              </a:r>
            </a:p>
          </p:txBody>
        </p:sp>
        <p:sp>
          <p:nvSpPr>
            <p:cNvPr id="20" name="TextBox 19"/>
            <p:cNvSpPr txBox="1"/>
            <p:nvPr/>
          </p:nvSpPr>
          <p:spPr>
            <a:xfrm>
              <a:off x="3352800" y="5645888"/>
              <a:ext cx="526106" cy="338554"/>
            </a:xfrm>
            <a:prstGeom prst="rect">
              <a:avLst/>
            </a:prstGeom>
            <a:noFill/>
          </p:spPr>
          <p:txBody>
            <a:bodyPr wrap="none" rtlCol="0">
              <a:spAutoFit/>
            </a:bodyPr>
            <a:lstStyle/>
            <a:p>
              <a:r>
                <a:rPr lang="en-US" sz="1600" dirty="0" smtClean="0">
                  <a:latin typeface="+mj-lt"/>
                </a:rPr>
                <a:t>200</a:t>
              </a:r>
              <a:endParaRPr lang="en-US" sz="1600" dirty="0">
                <a:latin typeface="+mj-lt"/>
              </a:endParaRPr>
            </a:p>
          </p:txBody>
        </p:sp>
        <p:sp>
          <p:nvSpPr>
            <p:cNvPr id="21" name="TextBox 20"/>
            <p:cNvSpPr txBox="1"/>
            <p:nvPr/>
          </p:nvSpPr>
          <p:spPr>
            <a:xfrm>
              <a:off x="4267200" y="5638800"/>
              <a:ext cx="526106" cy="338554"/>
            </a:xfrm>
            <a:prstGeom prst="rect">
              <a:avLst/>
            </a:prstGeom>
            <a:noFill/>
          </p:spPr>
          <p:txBody>
            <a:bodyPr wrap="none" rtlCol="0">
              <a:spAutoFit/>
            </a:bodyPr>
            <a:lstStyle/>
            <a:p>
              <a:r>
                <a:rPr lang="en-US" sz="1600" dirty="0" smtClean="0">
                  <a:latin typeface="+mj-lt"/>
                </a:rPr>
                <a:t>300</a:t>
              </a:r>
              <a:endParaRPr lang="en-US" sz="1600" dirty="0">
                <a:latin typeface="+mj-lt"/>
              </a:endParaRPr>
            </a:p>
          </p:txBody>
        </p:sp>
        <p:sp>
          <p:nvSpPr>
            <p:cNvPr id="22" name="TextBox 21"/>
            <p:cNvSpPr txBox="1"/>
            <p:nvPr/>
          </p:nvSpPr>
          <p:spPr>
            <a:xfrm>
              <a:off x="5181600" y="5638800"/>
              <a:ext cx="526106" cy="338554"/>
            </a:xfrm>
            <a:prstGeom prst="rect">
              <a:avLst/>
            </a:prstGeom>
            <a:noFill/>
          </p:spPr>
          <p:txBody>
            <a:bodyPr wrap="none" rtlCol="0">
              <a:spAutoFit/>
            </a:bodyPr>
            <a:lstStyle/>
            <a:p>
              <a:r>
                <a:rPr lang="en-US" sz="1600" dirty="0" smtClean="0">
                  <a:latin typeface="+mj-lt"/>
                </a:rPr>
                <a:t>400</a:t>
              </a:r>
              <a:endParaRPr lang="en-US" sz="1600" dirty="0">
                <a:latin typeface="+mj-lt"/>
              </a:endParaRPr>
            </a:p>
          </p:txBody>
        </p:sp>
        <p:sp>
          <p:nvSpPr>
            <p:cNvPr id="23" name="TextBox 22"/>
            <p:cNvSpPr txBox="1"/>
            <p:nvPr/>
          </p:nvSpPr>
          <p:spPr>
            <a:xfrm>
              <a:off x="6019800" y="5638800"/>
              <a:ext cx="526106" cy="338554"/>
            </a:xfrm>
            <a:prstGeom prst="rect">
              <a:avLst/>
            </a:prstGeom>
            <a:noFill/>
          </p:spPr>
          <p:txBody>
            <a:bodyPr wrap="none" rtlCol="0">
              <a:spAutoFit/>
            </a:bodyPr>
            <a:lstStyle/>
            <a:p>
              <a:r>
                <a:rPr lang="en-US" sz="1600" dirty="0" smtClean="0">
                  <a:latin typeface="+mj-lt"/>
                </a:rPr>
                <a:t>500</a:t>
              </a:r>
              <a:endParaRPr lang="en-US" sz="1600" dirty="0">
                <a:latin typeface="+mj-lt"/>
              </a:endParaRPr>
            </a:p>
          </p:txBody>
        </p:sp>
        <p:sp>
          <p:nvSpPr>
            <p:cNvPr id="24" name="TextBox 23"/>
            <p:cNvSpPr txBox="1"/>
            <p:nvPr/>
          </p:nvSpPr>
          <p:spPr>
            <a:xfrm>
              <a:off x="6858000" y="5638800"/>
              <a:ext cx="526106" cy="338554"/>
            </a:xfrm>
            <a:prstGeom prst="rect">
              <a:avLst/>
            </a:prstGeom>
            <a:noFill/>
          </p:spPr>
          <p:txBody>
            <a:bodyPr wrap="none" rtlCol="0">
              <a:spAutoFit/>
            </a:bodyPr>
            <a:lstStyle/>
            <a:p>
              <a:r>
                <a:rPr lang="en-US" sz="1600" dirty="0" smtClean="0">
                  <a:latin typeface="+mj-lt"/>
                </a:rPr>
                <a:t>600</a:t>
              </a:r>
              <a:endParaRPr lang="en-US" sz="1600" dirty="0">
                <a:latin typeface="+mj-lt"/>
              </a:endParaRPr>
            </a:p>
          </p:txBody>
        </p:sp>
        <p:sp>
          <p:nvSpPr>
            <p:cNvPr id="25" name="TextBox 24"/>
            <p:cNvSpPr txBox="1"/>
            <p:nvPr/>
          </p:nvSpPr>
          <p:spPr>
            <a:xfrm>
              <a:off x="2438400" y="5648588"/>
              <a:ext cx="526106" cy="338554"/>
            </a:xfrm>
            <a:prstGeom prst="rect">
              <a:avLst/>
            </a:prstGeom>
            <a:noFill/>
          </p:spPr>
          <p:txBody>
            <a:bodyPr wrap="none" rtlCol="0">
              <a:spAutoFit/>
            </a:bodyPr>
            <a:lstStyle/>
            <a:p>
              <a:r>
                <a:rPr lang="en-US" sz="1600" dirty="0" smtClean="0">
                  <a:latin typeface="+mj-lt"/>
                </a:rPr>
                <a:t>100</a:t>
              </a:r>
              <a:endParaRPr lang="en-US" sz="1600" dirty="0">
                <a:latin typeface="+mj-lt"/>
              </a:endParaRPr>
            </a:p>
          </p:txBody>
        </p:sp>
        <p:sp>
          <p:nvSpPr>
            <p:cNvPr id="26" name="TextBox 25"/>
            <p:cNvSpPr txBox="1"/>
            <p:nvPr/>
          </p:nvSpPr>
          <p:spPr>
            <a:xfrm>
              <a:off x="3652442" y="5993470"/>
              <a:ext cx="1732847" cy="338554"/>
            </a:xfrm>
            <a:prstGeom prst="rect">
              <a:avLst/>
            </a:prstGeom>
            <a:noFill/>
          </p:spPr>
          <p:txBody>
            <a:bodyPr wrap="none" rtlCol="0">
              <a:spAutoFit/>
            </a:bodyPr>
            <a:lstStyle/>
            <a:p>
              <a:r>
                <a:rPr lang="en-US" sz="1600" dirty="0" smtClean="0">
                  <a:latin typeface="+mn-lt"/>
                </a:rPr>
                <a:t>Temperature (</a:t>
              </a:r>
              <a:r>
                <a:rPr lang="en-US" sz="1600" baseline="30000" dirty="0" err="1" smtClean="0">
                  <a:latin typeface="+mn-lt"/>
                </a:rPr>
                <a:t>o</a:t>
              </a:r>
              <a:r>
                <a:rPr lang="en-US" sz="1600" dirty="0" err="1" smtClean="0">
                  <a:latin typeface="+mn-lt"/>
                </a:rPr>
                <a:t>F</a:t>
              </a:r>
              <a:r>
                <a:rPr lang="en-US" sz="1600" dirty="0" smtClean="0">
                  <a:latin typeface="+mn-lt"/>
                </a:rPr>
                <a:t>)</a:t>
              </a:r>
              <a:endParaRPr lang="en-US" sz="1600" dirty="0">
                <a:latin typeface="+mn-lt"/>
              </a:endParaRPr>
            </a:p>
          </p:txBody>
        </p:sp>
        <p:sp>
          <p:nvSpPr>
            <p:cNvPr id="27" name="TextBox 26"/>
            <p:cNvSpPr txBox="1"/>
            <p:nvPr/>
          </p:nvSpPr>
          <p:spPr>
            <a:xfrm>
              <a:off x="393405" y="2132111"/>
              <a:ext cx="1458797" cy="307777"/>
            </a:xfrm>
            <a:prstGeom prst="rect">
              <a:avLst/>
            </a:prstGeom>
            <a:noFill/>
          </p:spPr>
          <p:txBody>
            <a:bodyPr wrap="none" rtlCol="0">
              <a:spAutoFit/>
            </a:bodyPr>
            <a:lstStyle/>
            <a:p>
              <a:r>
                <a:rPr lang="en-US" sz="1400" dirty="0" smtClean="0">
                  <a:latin typeface="+mj-lt"/>
                </a:rPr>
                <a:t>Hindered Amine</a:t>
              </a:r>
              <a:endParaRPr lang="en-US" sz="1400" dirty="0">
                <a:latin typeface="+mj-lt"/>
              </a:endParaRPr>
            </a:p>
          </p:txBody>
        </p:sp>
        <p:sp>
          <p:nvSpPr>
            <p:cNvPr id="28" name="TextBox 27"/>
            <p:cNvSpPr txBox="1"/>
            <p:nvPr/>
          </p:nvSpPr>
          <p:spPr>
            <a:xfrm>
              <a:off x="363279" y="3008411"/>
              <a:ext cx="1518364" cy="307777"/>
            </a:xfrm>
            <a:prstGeom prst="rect">
              <a:avLst/>
            </a:prstGeom>
            <a:noFill/>
          </p:spPr>
          <p:txBody>
            <a:bodyPr wrap="none" rtlCol="0">
              <a:spAutoFit/>
            </a:bodyPr>
            <a:lstStyle/>
            <a:p>
              <a:r>
                <a:rPr lang="en-US" sz="1400" dirty="0" smtClean="0">
                  <a:latin typeface="+mj-lt"/>
                </a:rPr>
                <a:t>Hindered Phenol</a:t>
              </a:r>
              <a:endParaRPr lang="en-US" sz="1400" dirty="0">
                <a:latin typeface="+mj-lt"/>
              </a:endParaRPr>
            </a:p>
          </p:txBody>
        </p:sp>
        <p:sp>
          <p:nvSpPr>
            <p:cNvPr id="29" name="TextBox 28"/>
            <p:cNvSpPr txBox="1"/>
            <p:nvPr/>
          </p:nvSpPr>
          <p:spPr>
            <a:xfrm>
              <a:off x="393403" y="3922811"/>
              <a:ext cx="1249060" cy="307777"/>
            </a:xfrm>
            <a:prstGeom prst="rect">
              <a:avLst/>
            </a:prstGeom>
            <a:noFill/>
          </p:spPr>
          <p:txBody>
            <a:bodyPr wrap="none" rtlCol="0">
              <a:spAutoFit/>
            </a:bodyPr>
            <a:lstStyle/>
            <a:p>
              <a:r>
                <a:rPr lang="en-US" sz="1400" dirty="0" err="1" smtClean="0">
                  <a:latin typeface="+mj-lt"/>
                </a:rPr>
                <a:t>Thiosynergist</a:t>
              </a:r>
              <a:endParaRPr lang="en-US" sz="1400" dirty="0">
                <a:latin typeface="+mj-lt"/>
              </a:endParaRPr>
            </a:p>
          </p:txBody>
        </p:sp>
        <p:sp>
          <p:nvSpPr>
            <p:cNvPr id="30" name="TextBox 29"/>
            <p:cNvSpPr txBox="1"/>
            <p:nvPr/>
          </p:nvSpPr>
          <p:spPr>
            <a:xfrm>
              <a:off x="393404" y="4837211"/>
              <a:ext cx="1458798" cy="523220"/>
            </a:xfrm>
            <a:prstGeom prst="rect">
              <a:avLst/>
            </a:prstGeom>
            <a:noFill/>
          </p:spPr>
          <p:txBody>
            <a:bodyPr wrap="square" rtlCol="0">
              <a:spAutoFit/>
            </a:bodyPr>
            <a:lstStyle/>
            <a:p>
              <a:r>
                <a:rPr lang="en-US" sz="1400" dirty="0" err="1" smtClean="0">
                  <a:latin typeface="+mj-lt"/>
                </a:rPr>
                <a:t>Phosphite</a:t>
              </a:r>
              <a:r>
                <a:rPr lang="en-US" sz="1400" dirty="0" smtClean="0">
                  <a:latin typeface="+mj-lt"/>
                </a:rPr>
                <a:t> </a:t>
              </a:r>
              <a:r>
                <a:rPr lang="en-US" sz="1400" dirty="0" err="1" smtClean="0">
                  <a:latin typeface="+mj-lt"/>
                </a:rPr>
                <a:t>Hydoxylamines</a:t>
              </a:r>
              <a:endParaRPr lang="en-US" sz="1400" dirty="0" smtClean="0">
                <a:latin typeface="+mj-lt"/>
              </a:endParaRPr>
            </a:p>
          </p:txBody>
        </p:sp>
        <p:cxnSp>
          <p:nvCxnSpPr>
            <p:cNvPr id="32" name="Straight Connector 31"/>
            <p:cNvCxnSpPr/>
            <p:nvPr/>
          </p:nvCxnSpPr>
          <p:spPr bwMode="auto">
            <a:xfrm flipV="1">
              <a:off x="3810000" y="1765004"/>
              <a:ext cx="0" cy="3797596"/>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622973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STABILIZER CONCERNS</a:t>
            </a:r>
            <a:endParaRPr lang="en-US" dirty="0"/>
          </a:p>
        </p:txBody>
      </p:sp>
      <p:sp>
        <p:nvSpPr>
          <p:cNvPr id="3" name="Content Placeholder 2"/>
          <p:cNvSpPr>
            <a:spLocks noGrp="1"/>
          </p:cNvSpPr>
          <p:nvPr>
            <p:ph idx="1"/>
          </p:nvPr>
        </p:nvSpPr>
        <p:spPr/>
        <p:txBody>
          <a:bodyPr/>
          <a:lstStyle/>
          <a:p>
            <a:r>
              <a:rPr lang="en-US" kern="1200" dirty="0" smtClean="0">
                <a:ea typeface="ＭＳ Ｐゴシック" charset="0"/>
              </a:rPr>
              <a:t>TPO Stabilizer packages are designed to perform at service temperatures</a:t>
            </a:r>
          </a:p>
          <a:p>
            <a:r>
              <a:rPr lang="en-US" kern="1200" dirty="0" smtClean="0">
                <a:ea typeface="ＭＳ Ｐゴシック" charset="0"/>
              </a:rPr>
              <a:t>Some additives start </a:t>
            </a:r>
            <a:r>
              <a:rPr lang="en-US" kern="1200" dirty="0">
                <a:ea typeface="ＭＳ Ｐゴシック" charset="0"/>
              </a:rPr>
              <a:t>to lose efficacy at </a:t>
            </a:r>
            <a:r>
              <a:rPr lang="en-US" kern="1200" dirty="0" smtClean="0">
                <a:ea typeface="ＭＳ Ｐゴシック" charset="0"/>
              </a:rPr>
              <a:t>higher temperatures</a:t>
            </a:r>
          </a:p>
          <a:p>
            <a:r>
              <a:rPr lang="en-US" kern="1200" dirty="0">
                <a:ea typeface="ＭＳ Ｐゴシック" charset="0"/>
              </a:rPr>
              <a:t>Formulating for higher testing temperatures may require the use of alternate thermal stabilizers, and we don’t know how well they work at service </a:t>
            </a:r>
            <a:r>
              <a:rPr lang="en-US" kern="1200" dirty="0" smtClean="0">
                <a:ea typeface="ＭＳ Ｐゴシック" charset="0"/>
              </a:rPr>
              <a:t>temperatures.</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31</a:t>
            </a:fld>
            <a:endParaRPr lang="en-US" dirty="0"/>
          </a:p>
        </p:txBody>
      </p:sp>
    </p:spTree>
    <p:extLst>
      <p:ext uri="{BB962C8B-B14F-4D97-AF65-F5344CB8AC3E}">
        <p14:creationId xmlns:p14="http://schemas.microsoft.com/office/powerpoint/2010/main" val="2829044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WELD STRENGTH AT 1150</a:t>
            </a:r>
            <a:r>
              <a:rPr lang="en-US" baseline="30000" dirty="0" smtClean="0"/>
              <a:t>o</a:t>
            </a:r>
            <a:r>
              <a:rPr lang="en-US" dirty="0" smtClean="0"/>
              <a:t>F </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32</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02242"/>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334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WELD STRENGTH AT 800</a:t>
            </a:r>
            <a:r>
              <a:rPr lang="en-US" baseline="30000" dirty="0" smtClean="0"/>
              <a:t>o</a:t>
            </a:r>
            <a:r>
              <a:rPr lang="en-US" dirty="0" smtClean="0"/>
              <a:t>F</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33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92200"/>
            <a:ext cx="7505700" cy="50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526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 </a:t>
            </a:r>
            <a:r>
              <a:rPr lang="en-US" dirty="0"/>
              <a:t>WINDOW FROM </a:t>
            </a:r>
            <a:r>
              <a:rPr lang="en-US" dirty="0" smtClean="0"/>
              <a:t>800</a:t>
            </a:r>
            <a:r>
              <a:rPr lang="en-US" baseline="30000" dirty="0" smtClean="0"/>
              <a:t> -</a:t>
            </a:r>
            <a:r>
              <a:rPr lang="en-US" dirty="0" smtClean="0"/>
              <a:t> 1150</a:t>
            </a:r>
            <a:r>
              <a:rPr lang="en-US" baseline="30000" dirty="0" smtClean="0"/>
              <a:t>o</a:t>
            </a:r>
            <a:r>
              <a:rPr lang="en-US" dirty="0" smtClean="0"/>
              <a:t>F </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34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6962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222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914400"/>
          </a:xfrm>
        </p:spPr>
        <p:txBody>
          <a:bodyPr/>
          <a:lstStyle/>
          <a:p>
            <a:r>
              <a:rPr lang="en-US" dirty="0" smtClean="0"/>
              <a:t>INSTALLATION DIFFERENCES</a:t>
            </a: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35</a:t>
            </a:fld>
            <a:endParaRPr lang="en-US" dirty="0"/>
          </a:p>
        </p:txBody>
      </p:sp>
      <p:graphicFrame>
        <p:nvGraphicFramePr>
          <p:cNvPr id="5" name="Chart 4"/>
          <p:cNvGraphicFramePr/>
          <p:nvPr>
            <p:extLst>
              <p:ext uri="{D42A27DB-BD31-4B8C-83A1-F6EECF244321}">
                <p14:modId xmlns:p14="http://schemas.microsoft.com/office/powerpoint/2010/main" val="364504887"/>
              </p:ext>
            </p:extLst>
          </p:nvPr>
        </p:nvGraphicFramePr>
        <p:xfrm>
          <a:off x="304800" y="1066800"/>
          <a:ext cx="85344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9838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CONCERNS</a:t>
            </a:r>
            <a:endParaRPr lang="en-US" dirty="0"/>
          </a:p>
        </p:txBody>
      </p:sp>
      <p:sp>
        <p:nvSpPr>
          <p:cNvPr id="3" name="Content Placeholder 2"/>
          <p:cNvSpPr>
            <a:spLocks noGrp="1"/>
          </p:cNvSpPr>
          <p:nvPr>
            <p:ph idx="1"/>
          </p:nvPr>
        </p:nvSpPr>
        <p:spPr>
          <a:xfrm>
            <a:off x="304800" y="1066800"/>
            <a:ext cx="8686800" cy="5638800"/>
          </a:xfrm>
        </p:spPr>
        <p:txBody>
          <a:bodyPr/>
          <a:lstStyle/>
          <a:p>
            <a:r>
              <a:rPr lang="en-US" sz="2800" dirty="0" smtClean="0"/>
              <a:t>Membranes that perform well at the 275</a:t>
            </a:r>
            <a:r>
              <a:rPr lang="en-US" sz="2800" baseline="30000" dirty="0" smtClean="0"/>
              <a:t>o</a:t>
            </a:r>
            <a:r>
              <a:rPr lang="en-US" sz="2800" dirty="0" smtClean="0"/>
              <a:t>F accelerated test appear to show greater variability in low temperature weld strength</a:t>
            </a:r>
          </a:p>
          <a:p>
            <a:r>
              <a:rPr lang="en-US" sz="2800" dirty="0" smtClean="0"/>
              <a:t>Cold welds were also observed in some of the samples tested.</a:t>
            </a:r>
          </a:p>
          <a:p>
            <a:pPr marL="0" indent="0">
              <a:buNone/>
            </a:pPr>
            <a:endParaRPr lang="en-US" sz="2400" dirty="0"/>
          </a:p>
          <a:p>
            <a:endParaRPr lang="en-US" sz="2400" dirty="0" smtClean="0"/>
          </a:p>
          <a:p>
            <a:endParaRPr lang="en-US" sz="2400" dirty="0" smtClean="0"/>
          </a:p>
          <a:p>
            <a:endParaRPr lang="en-US" sz="2400"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36</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9" y="3000444"/>
            <a:ext cx="4779031" cy="355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619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&amp; BENEFITS</a:t>
            </a:r>
            <a:endParaRPr lang="en-US" dirty="0"/>
          </a:p>
        </p:txBody>
      </p:sp>
      <p:sp>
        <p:nvSpPr>
          <p:cNvPr id="5" name="Content Placeholder 4"/>
          <p:cNvSpPr>
            <a:spLocks noGrp="1"/>
          </p:cNvSpPr>
          <p:nvPr>
            <p:ph sz="half" idx="1"/>
          </p:nvPr>
        </p:nvSpPr>
        <p:spPr>
          <a:xfrm>
            <a:off x="228600" y="1981200"/>
            <a:ext cx="4043916" cy="4114800"/>
          </a:xfrm>
        </p:spPr>
        <p:txBody>
          <a:bodyPr/>
          <a:lstStyle/>
          <a:p>
            <a:r>
              <a:rPr lang="en-US" sz="2400" dirty="0" smtClean="0"/>
              <a:t>TPO has lost 90% of its stiffness at test temp.</a:t>
            </a:r>
          </a:p>
          <a:p>
            <a:r>
              <a:rPr lang="en-US" sz="2400" dirty="0" smtClean="0"/>
              <a:t>Stabilizers may need to be optimized for higher temps.</a:t>
            </a:r>
          </a:p>
          <a:p>
            <a:r>
              <a:rPr lang="en-US" sz="2400" dirty="0" smtClean="0"/>
              <a:t>Weld variability is increased with high temperature TPOs </a:t>
            </a:r>
            <a:endParaRPr lang="en-US" sz="2400" dirty="0"/>
          </a:p>
        </p:txBody>
      </p:sp>
      <p:sp>
        <p:nvSpPr>
          <p:cNvPr id="6" name="Content Placeholder 5"/>
          <p:cNvSpPr>
            <a:spLocks noGrp="1"/>
          </p:cNvSpPr>
          <p:nvPr>
            <p:ph sz="half" idx="2"/>
          </p:nvPr>
        </p:nvSpPr>
        <p:spPr>
          <a:xfrm>
            <a:off x="4573636" y="1927860"/>
            <a:ext cx="3810000" cy="4320540"/>
          </a:xfrm>
        </p:spPr>
        <p:txBody>
          <a:bodyPr/>
          <a:lstStyle/>
          <a:p>
            <a:r>
              <a:rPr lang="en-US" sz="2400" dirty="0" smtClean="0"/>
              <a:t>Shorter testing time</a:t>
            </a:r>
          </a:p>
          <a:p>
            <a:r>
              <a:rPr lang="en-US" sz="2400" dirty="0" smtClean="0"/>
              <a:t>Lower testing costs</a:t>
            </a:r>
            <a:endParaRPr lang="en-US" sz="2400"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37</a:t>
            </a:fld>
            <a:endParaRPr lang="en-US" dirty="0"/>
          </a:p>
        </p:txBody>
      </p:sp>
      <p:cxnSp>
        <p:nvCxnSpPr>
          <p:cNvPr id="7" name="Straight Connector 6"/>
          <p:cNvCxnSpPr/>
          <p:nvPr/>
        </p:nvCxnSpPr>
        <p:spPr bwMode="auto">
          <a:xfrm>
            <a:off x="228600" y="1828800"/>
            <a:ext cx="83820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4419600" y="990600"/>
            <a:ext cx="0" cy="52578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2133600" y="1293628"/>
            <a:ext cx="886781" cy="461665"/>
          </a:xfrm>
          <a:prstGeom prst="rect">
            <a:avLst/>
          </a:prstGeom>
          <a:noFill/>
        </p:spPr>
        <p:txBody>
          <a:bodyPr wrap="none" rtlCol="0">
            <a:spAutoFit/>
          </a:bodyPr>
          <a:lstStyle/>
          <a:p>
            <a:r>
              <a:rPr lang="en-US" dirty="0" smtClean="0"/>
              <a:t>RISK</a:t>
            </a:r>
            <a:endParaRPr lang="en-US" dirty="0"/>
          </a:p>
        </p:txBody>
      </p:sp>
      <p:sp>
        <p:nvSpPr>
          <p:cNvPr id="11" name="TextBox 10"/>
          <p:cNvSpPr txBox="1"/>
          <p:nvPr/>
        </p:nvSpPr>
        <p:spPr>
          <a:xfrm>
            <a:off x="5029200" y="1293628"/>
            <a:ext cx="1449436" cy="461665"/>
          </a:xfrm>
          <a:prstGeom prst="rect">
            <a:avLst/>
          </a:prstGeom>
          <a:noFill/>
        </p:spPr>
        <p:txBody>
          <a:bodyPr wrap="none" rtlCol="0">
            <a:spAutoFit/>
          </a:bodyPr>
          <a:lstStyle/>
          <a:p>
            <a:r>
              <a:rPr lang="en-US" dirty="0" smtClean="0"/>
              <a:t>BENEFIT</a:t>
            </a:r>
            <a:endParaRPr lang="en-US" dirty="0"/>
          </a:p>
        </p:txBody>
      </p:sp>
    </p:spTree>
    <p:extLst>
      <p:ext uri="{BB962C8B-B14F-4D97-AF65-F5344CB8AC3E}">
        <p14:creationId xmlns:p14="http://schemas.microsoft.com/office/powerpoint/2010/main" val="198435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 calcmode="lin" valueType="num">
                                      <p:cBhvr additive="base">
                                        <p:cTn id="4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381000" y="1371600"/>
            <a:ext cx="8305800" cy="4648200"/>
          </a:xfrm>
        </p:spPr>
        <p:txBody>
          <a:bodyPr/>
          <a:lstStyle/>
          <a:p>
            <a:r>
              <a:rPr lang="en-US" sz="2800" dirty="0" smtClean="0"/>
              <a:t>Roofing membranes have all experienced early life failures </a:t>
            </a:r>
          </a:p>
          <a:p>
            <a:r>
              <a:rPr lang="en-US" sz="2800" dirty="0" smtClean="0"/>
              <a:t>Product Standards have been modified and updated to address those early field failures</a:t>
            </a:r>
          </a:p>
          <a:p>
            <a:r>
              <a:rPr lang="en-US" sz="2800" dirty="0" smtClean="0"/>
              <a:t>“Test of Time”</a:t>
            </a:r>
          </a:p>
          <a:p>
            <a:r>
              <a:rPr lang="en-US" sz="2800" dirty="0" smtClean="0"/>
              <a:t>Changing Product Standards to address one aspect of product performance could result in unintended consequences.</a:t>
            </a:r>
          </a:p>
          <a:p>
            <a:r>
              <a:rPr lang="en-US" sz="2800" dirty="0" smtClean="0"/>
              <a:t>Is the benefit of the change worth the risk?</a:t>
            </a:r>
            <a:endParaRPr lang="en-US" sz="2800" dirty="0"/>
          </a:p>
        </p:txBody>
      </p:sp>
      <p:sp>
        <p:nvSpPr>
          <p:cNvPr id="5" name="Slide Number Placeholder 4"/>
          <p:cNvSpPr>
            <a:spLocks noGrp="1"/>
          </p:cNvSpPr>
          <p:nvPr>
            <p:ph type="sldNum" sz="quarter" idx="11"/>
          </p:nvPr>
        </p:nvSpPr>
        <p:spPr/>
        <p:txBody>
          <a:bodyPr/>
          <a:lstStyle/>
          <a:p>
            <a:pPr>
              <a:defRPr/>
            </a:pPr>
            <a:fld id="{074939C0-56B9-D043-B8F0-AA04849BA2AA}" type="slidenum">
              <a:rPr lang="en-US" smtClean="0"/>
              <a:pPr>
                <a:defRPr/>
              </a:pPr>
              <a:t>38</a:t>
            </a:fld>
            <a:endParaRPr lang="en-US" dirty="0"/>
          </a:p>
        </p:txBody>
      </p:sp>
    </p:spTree>
    <p:extLst>
      <p:ext uri="{BB962C8B-B14F-4D97-AF65-F5344CB8AC3E}">
        <p14:creationId xmlns:p14="http://schemas.microsoft.com/office/powerpoint/2010/main" val="166397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0" y="5029200"/>
            <a:ext cx="6400800" cy="1066800"/>
          </a:xfrm>
        </p:spPr>
        <p:txBody>
          <a:bodyPr/>
          <a:lstStyle/>
          <a:p>
            <a:pPr lvl="0" defTabSz="457200"/>
            <a:r>
              <a:rPr lang="en-US" b="1" kern="1200" dirty="0" smtClean="0">
                <a:solidFill>
                  <a:prstClr val="black"/>
                </a:solidFill>
                <a:ea typeface="MS PGothic" pitchFamily="34" charset="-128"/>
                <a:cs typeface="Arial"/>
              </a:rPr>
              <a:t>TPO Weathering</a:t>
            </a:r>
            <a:endParaRPr lang="en-US" b="1" kern="1200" dirty="0">
              <a:solidFill>
                <a:prstClr val="black"/>
              </a:solidFill>
              <a:ea typeface="MS PGothic" pitchFamily="34" charset="-128"/>
              <a:cs typeface="Arial"/>
            </a:endParaRPr>
          </a:p>
          <a:p>
            <a:pPr lvl="0" defTabSz="457200"/>
            <a:r>
              <a:rPr lang="en-US" sz="1400" kern="1200" dirty="0">
                <a:solidFill>
                  <a:prstClr val="black"/>
                </a:solidFill>
                <a:ea typeface="MS PGothic" pitchFamily="34" charset="-128"/>
                <a:cs typeface="Arial"/>
              </a:rPr>
              <a:t>By: </a:t>
            </a:r>
            <a:r>
              <a:rPr lang="en-US" sz="1400" kern="1200" dirty="0" smtClean="0">
                <a:solidFill>
                  <a:prstClr val="black"/>
                </a:solidFill>
                <a:ea typeface="MS PGothic" pitchFamily="34" charset="-128"/>
                <a:cs typeface="Arial"/>
              </a:rPr>
              <a:t> Zebonie </a:t>
            </a:r>
            <a:r>
              <a:rPr lang="en-US" sz="1400" kern="1200" dirty="0">
                <a:solidFill>
                  <a:prstClr val="black"/>
                </a:solidFill>
                <a:ea typeface="MS PGothic" pitchFamily="34" charset="-128"/>
                <a:cs typeface="Arial"/>
              </a:rPr>
              <a:t>Sukle</a:t>
            </a:r>
          </a:p>
          <a:p>
            <a:pPr lvl="0" defTabSz="457200"/>
            <a:endParaRPr lang="en-US" altLang="en-US" kern="1200" dirty="0">
              <a:solidFill>
                <a:prstClr val="black"/>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97856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Risk of Product Standards</a:t>
            </a:r>
          </a:p>
          <a:p>
            <a:pPr lvl="1"/>
            <a:r>
              <a:rPr lang="en-US" dirty="0"/>
              <a:t>Do not represent field related issues</a:t>
            </a:r>
          </a:p>
          <a:p>
            <a:pPr lvl="1"/>
            <a:r>
              <a:rPr lang="en-US" dirty="0"/>
              <a:t>Developing products that meet the test requirements</a:t>
            </a:r>
          </a:p>
          <a:p>
            <a:pPr lvl="1"/>
            <a:r>
              <a:rPr lang="en-US" dirty="0"/>
              <a:t>Unintended Consequences</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4</a:t>
            </a:fld>
            <a:endParaRPr lang="en-US" dirty="0"/>
          </a:p>
        </p:txBody>
      </p:sp>
    </p:spTree>
    <p:extLst>
      <p:ext uri="{BB962C8B-B14F-4D97-AF65-F5344CB8AC3E}">
        <p14:creationId xmlns:p14="http://schemas.microsoft.com/office/powerpoint/2010/main" val="31916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239000" cy="914400"/>
          </a:xfrm>
        </p:spPr>
        <p:txBody>
          <a:bodyPr/>
          <a:lstStyle/>
          <a:p>
            <a:r>
              <a:rPr lang="en-US" dirty="0" smtClean="0"/>
              <a:t>PRODUCT STANDARDS FOR MEMBRANES</a:t>
            </a:r>
            <a:endParaRPr lang="en-US" dirty="0"/>
          </a:p>
        </p:txBody>
      </p:sp>
      <p:sp>
        <p:nvSpPr>
          <p:cNvPr id="3" name="Content Placeholder 2"/>
          <p:cNvSpPr>
            <a:spLocks noGrp="1"/>
          </p:cNvSpPr>
          <p:nvPr>
            <p:ph idx="1"/>
          </p:nvPr>
        </p:nvSpPr>
        <p:spPr>
          <a:xfrm>
            <a:off x="381000" y="1066800"/>
            <a:ext cx="8305800" cy="5410200"/>
          </a:xfrm>
        </p:spPr>
        <p:txBody>
          <a:bodyPr/>
          <a:lstStyle/>
          <a:p>
            <a:pPr marL="0" indent="0">
              <a:buNone/>
            </a:pPr>
            <a:r>
              <a:rPr lang="en-US" u="sng" dirty="0" smtClean="0"/>
              <a:t>Membrane durability</a:t>
            </a:r>
          </a:p>
          <a:p>
            <a:r>
              <a:rPr lang="en-US" sz="2800" dirty="0" smtClean="0"/>
              <a:t>Typically quantified by physical property test methods</a:t>
            </a:r>
          </a:p>
          <a:p>
            <a:r>
              <a:rPr lang="en-US" sz="2800" dirty="0" smtClean="0"/>
              <a:t>Accelerated physical property testing</a:t>
            </a:r>
          </a:p>
          <a:p>
            <a:pPr lvl="1"/>
            <a:r>
              <a:rPr lang="en-US" sz="2000" dirty="0" smtClean="0"/>
              <a:t>Moisture</a:t>
            </a:r>
          </a:p>
          <a:p>
            <a:pPr lvl="1"/>
            <a:r>
              <a:rPr lang="en-US" sz="2000" dirty="0" smtClean="0"/>
              <a:t>Temperature</a:t>
            </a:r>
          </a:p>
          <a:p>
            <a:pPr lvl="1"/>
            <a:r>
              <a:rPr lang="en-US" sz="2000" dirty="0" smtClean="0"/>
              <a:t>UV</a:t>
            </a:r>
          </a:p>
          <a:p>
            <a:pPr lvl="1"/>
            <a:r>
              <a:rPr lang="en-US" sz="2000" dirty="0" smtClean="0"/>
              <a:t>Atmospheric Pollutants</a:t>
            </a:r>
          </a:p>
          <a:p>
            <a:r>
              <a:rPr lang="en-US" sz="2800" dirty="0" smtClean="0"/>
              <a:t>Test of Time</a:t>
            </a:r>
          </a:p>
          <a:p>
            <a:pPr lvl="1"/>
            <a:r>
              <a:rPr lang="en-US" sz="2000" dirty="0" smtClean="0"/>
              <a:t>Historical performance</a:t>
            </a:r>
          </a:p>
          <a:p>
            <a:pPr lvl="1"/>
            <a:r>
              <a:rPr lang="en-US" sz="2000" dirty="0" smtClean="0"/>
              <a:t>Impractical for the rapid growth of new technologies</a:t>
            </a:r>
            <a:endParaRPr lang="en-US" sz="2000"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5</a:t>
            </a:fld>
            <a:endParaRPr lang="en-US" dirty="0"/>
          </a:p>
        </p:txBody>
      </p:sp>
    </p:spTree>
    <p:extLst>
      <p:ext uri="{BB962C8B-B14F-4D97-AF65-F5344CB8AC3E}">
        <p14:creationId xmlns:p14="http://schemas.microsoft.com/office/powerpoint/2010/main" val="33368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ASTM PHYSICAL PROPERTY TESTING</a:t>
            </a:r>
            <a:endParaRPr lang="en-US" dirty="0"/>
          </a:p>
        </p:txBody>
      </p:sp>
      <p:sp>
        <p:nvSpPr>
          <p:cNvPr id="3" name="Content Placeholder 2"/>
          <p:cNvSpPr>
            <a:spLocks noGrp="1"/>
          </p:cNvSpPr>
          <p:nvPr>
            <p:ph idx="1"/>
          </p:nvPr>
        </p:nvSpPr>
        <p:spPr>
          <a:xfrm>
            <a:off x="381000" y="990600"/>
            <a:ext cx="8305800" cy="5562600"/>
          </a:xfrm>
        </p:spPr>
        <p:txBody>
          <a:bodyPr/>
          <a:lstStyle/>
          <a:p>
            <a:pPr marL="0" indent="0">
              <a:buNone/>
            </a:pPr>
            <a:r>
              <a:rPr lang="en-US" sz="1800" dirty="0" smtClean="0"/>
              <a:t>TPO - ASTM </a:t>
            </a:r>
            <a:r>
              <a:rPr lang="en-US" sz="1800" dirty="0"/>
              <a:t>D6878 </a:t>
            </a:r>
            <a:endParaRPr lang="en-US" sz="1800" dirty="0" smtClean="0"/>
          </a:p>
          <a:p>
            <a:pPr lvl="1"/>
            <a:r>
              <a:rPr lang="en-US" sz="1200" dirty="0" smtClean="0"/>
              <a:t>7.1</a:t>
            </a:r>
            <a:r>
              <a:rPr lang="en-US" sz="1200" dirty="0"/>
              <a:t>, 7.2, 7.4, 7.5, 7.6, 7.12 reference ASTM D751 (dimensions, thickness, </a:t>
            </a:r>
            <a:r>
              <a:rPr lang="en-US" sz="1200" dirty="0" err="1"/>
              <a:t>tensiles</a:t>
            </a:r>
            <a:r>
              <a:rPr lang="en-US" sz="1200" dirty="0"/>
              <a:t>, tears)</a:t>
            </a:r>
          </a:p>
          <a:p>
            <a:pPr lvl="1"/>
            <a:r>
              <a:rPr lang="en-US" sz="1200" dirty="0"/>
              <a:t>7.3 references ASTM D7635/7635 M (thickness over scrim)</a:t>
            </a:r>
          </a:p>
          <a:p>
            <a:pPr lvl="1"/>
            <a:r>
              <a:rPr lang="en-US" sz="1200" dirty="0"/>
              <a:t>7.7 references ASTM D2137 (brittleness point)</a:t>
            </a:r>
          </a:p>
          <a:p>
            <a:pPr lvl="1"/>
            <a:r>
              <a:rPr lang="en-US" sz="1200" dirty="0"/>
              <a:t>7.8 references ASTM D1149 (ozone resistance)</a:t>
            </a:r>
          </a:p>
          <a:p>
            <a:pPr marL="0" indent="0">
              <a:buNone/>
            </a:pPr>
            <a:r>
              <a:rPr lang="en-US" sz="1800" dirty="0" smtClean="0"/>
              <a:t>EPDM - </a:t>
            </a:r>
            <a:r>
              <a:rPr lang="en-US" sz="1800" dirty="0"/>
              <a:t>ASTM D4637/4637M </a:t>
            </a:r>
            <a:endParaRPr lang="en-US" sz="1800" dirty="0" smtClean="0"/>
          </a:p>
          <a:p>
            <a:pPr lvl="1"/>
            <a:r>
              <a:rPr lang="en-US" sz="1200" dirty="0"/>
              <a:t>8.1, 8.2, 8.4, 8.9, 8.12 references ASTM D751 (dimensions, thickness, </a:t>
            </a:r>
            <a:r>
              <a:rPr lang="en-US" sz="1200" dirty="0" err="1"/>
              <a:t>tensiles</a:t>
            </a:r>
            <a:r>
              <a:rPr lang="en-US" sz="1200" dirty="0"/>
              <a:t>, tears)</a:t>
            </a:r>
          </a:p>
          <a:p>
            <a:pPr lvl="1"/>
            <a:r>
              <a:rPr lang="en-US" sz="1200" dirty="0"/>
              <a:t>8.3 references ASTM D7635/7635 M (thickness over scrim)</a:t>
            </a:r>
          </a:p>
          <a:p>
            <a:pPr lvl="1"/>
            <a:r>
              <a:rPr lang="en-US" sz="1200" dirty="0"/>
              <a:t>8.5, 8.8, 8.10 references ASTM D412 (NR </a:t>
            </a:r>
            <a:r>
              <a:rPr lang="en-US" sz="1200" dirty="0" err="1"/>
              <a:t>tensiles</a:t>
            </a:r>
            <a:r>
              <a:rPr lang="en-US" sz="1200" dirty="0"/>
              <a:t>/tensile set)</a:t>
            </a:r>
          </a:p>
          <a:p>
            <a:pPr lvl="1"/>
            <a:r>
              <a:rPr lang="en-US" sz="1200" dirty="0"/>
              <a:t>8.6 references ASTM D5635 (dynamic puncture resistance)</a:t>
            </a:r>
          </a:p>
          <a:p>
            <a:pPr lvl="1"/>
            <a:r>
              <a:rPr lang="en-US" sz="1200" dirty="0"/>
              <a:t>8.7 references ASTM D5602 (static puncture resistance)</a:t>
            </a:r>
          </a:p>
          <a:p>
            <a:pPr lvl="1"/>
            <a:r>
              <a:rPr lang="en-US" sz="1200" dirty="0"/>
              <a:t>8.11 references ASTM D624 (NR tear)</a:t>
            </a:r>
          </a:p>
          <a:p>
            <a:pPr lvl="1"/>
            <a:r>
              <a:rPr lang="en-US" sz="1200" dirty="0"/>
              <a:t>8.13 references ASTM D D2137 (brittleness point)</a:t>
            </a:r>
          </a:p>
          <a:p>
            <a:pPr lvl="1"/>
            <a:r>
              <a:rPr lang="en-US" sz="1200" dirty="0"/>
              <a:t>8.14 references ASTM D1149 (ozone resistance)</a:t>
            </a:r>
          </a:p>
          <a:p>
            <a:pPr lvl="1"/>
            <a:r>
              <a:rPr lang="en-US" sz="1200" dirty="0"/>
              <a:t>8.17 references ASTM D816 (factory seam strength)</a:t>
            </a:r>
          </a:p>
          <a:p>
            <a:pPr lvl="1"/>
            <a:r>
              <a:rPr lang="en-US" sz="1200" dirty="0"/>
              <a:t>8.18 references ASTM D413 (fabric adhesion)</a:t>
            </a:r>
          </a:p>
          <a:p>
            <a:pPr marL="0" indent="0">
              <a:buNone/>
            </a:pPr>
            <a:r>
              <a:rPr lang="en-US" sz="1800" dirty="0" smtClean="0"/>
              <a:t>PVC -</a:t>
            </a:r>
            <a:r>
              <a:rPr lang="en-US" sz="1800" dirty="0"/>
              <a:t> ASTM D4434/4434M </a:t>
            </a:r>
            <a:endParaRPr lang="en-US" sz="1800" dirty="0" smtClean="0"/>
          </a:p>
          <a:p>
            <a:pPr lvl="1"/>
            <a:r>
              <a:rPr lang="en-US" sz="1200" dirty="0"/>
              <a:t>8.2 references ASTM D638/D751 (Thickness)</a:t>
            </a:r>
          </a:p>
          <a:p>
            <a:pPr lvl="1"/>
            <a:r>
              <a:rPr lang="en-US" sz="1200" dirty="0"/>
              <a:t>8.3, 8.4, 8.5, 8.8,  references ASTM D (tensile, tear and seam strength)</a:t>
            </a:r>
          </a:p>
          <a:p>
            <a:pPr lvl="1"/>
            <a:r>
              <a:rPr lang="en-US" sz="1200" dirty="0"/>
              <a:t>8.7 references ASTM D1004 (type 2 tear)</a:t>
            </a:r>
          </a:p>
          <a:p>
            <a:pPr lvl="1"/>
            <a:r>
              <a:rPr lang="en-US" sz="1200" dirty="0"/>
              <a:t>8.9 references ASTM D2136 (low temp bend)</a:t>
            </a:r>
          </a:p>
          <a:p>
            <a:pPr lvl="1"/>
            <a:r>
              <a:rPr lang="en-US" sz="1200" dirty="0"/>
              <a:t>8.13 references ASTM D5602 (static puncture resistance)</a:t>
            </a:r>
          </a:p>
          <a:p>
            <a:pPr lvl="1"/>
            <a:r>
              <a:rPr lang="en-US" sz="1200" dirty="0"/>
              <a:t>8.14 references ASTM D5635 (dynamic puncture resistance)</a:t>
            </a:r>
          </a:p>
          <a:p>
            <a:endParaRPr lang="en-US" dirty="0" smtClean="0"/>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6</a:t>
            </a:fld>
            <a:endParaRPr lang="en-US" dirty="0"/>
          </a:p>
        </p:txBody>
      </p:sp>
    </p:spTree>
    <p:extLst>
      <p:ext uri="{BB962C8B-B14F-4D97-AF65-F5344CB8AC3E}">
        <p14:creationId xmlns:p14="http://schemas.microsoft.com/office/powerpoint/2010/main" val="3383395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ASTM ACCELERATED TESTING</a:t>
            </a:r>
            <a:endParaRPr lang="en-US" dirty="0"/>
          </a:p>
        </p:txBody>
      </p:sp>
      <p:sp>
        <p:nvSpPr>
          <p:cNvPr id="3" name="Content Placeholder 2"/>
          <p:cNvSpPr>
            <a:spLocks noGrp="1"/>
          </p:cNvSpPr>
          <p:nvPr>
            <p:ph idx="1"/>
          </p:nvPr>
        </p:nvSpPr>
        <p:spPr>
          <a:xfrm>
            <a:off x="381000" y="990600"/>
            <a:ext cx="8305800" cy="5181600"/>
          </a:xfrm>
        </p:spPr>
        <p:txBody>
          <a:bodyPr/>
          <a:lstStyle/>
          <a:p>
            <a:pPr marL="0" indent="0">
              <a:buNone/>
            </a:pPr>
            <a:r>
              <a:rPr lang="en-US" sz="2800" dirty="0" smtClean="0"/>
              <a:t>TPO – D6878</a:t>
            </a:r>
          </a:p>
          <a:p>
            <a:pPr lvl="1"/>
            <a:r>
              <a:rPr lang="en-US" sz="1600" dirty="0"/>
              <a:t>7.9 references ASTM D573 (heat aging)</a:t>
            </a:r>
          </a:p>
          <a:p>
            <a:pPr lvl="1"/>
            <a:r>
              <a:rPr lang="en-US" sz="1600" dirty="0"/>
              <a:t>7.10 references ASTM D1204 (linear dimensional change)</a:t>
            </a:r>
          </a:p>
          <a:p>
            <a:pPr lvl="1"/>
            <a:r>
              <a:rPr lang="en-US" sz="1600" dirty="0"/>
              <a:t>7.11 references ASTM D471 (water absorption)</a:t>
            </a:r>
          </a:p>
          <a:p>
            <a:pPr lvl="1"/>
            <a:r>
              <a:rPr lang="en-US" sz="1600" dirty="0"/>
              <a:t>7.13 references ASTM G155 and G151 (weather resistance)</a:t>
            </a:r>
          </a:p>
          <a:p>
            <a:pPr marL="0" indent="0">
              <a:buNone/>
            </a:pPr>
            <a:r>
              <a:rPr lang="en-US" sz="2800" dirty="0" smtClean="0"/>
              <a:t>EPDM - D4637/4637M</a:t>
            </a:r>
          </a:p>
          <a:p>
            <a:pPr lvl="1"/>
            <a:r>
              <a:rPr lang="en-US" sz="1600" dirty="0"/>
              <a:t>8.19, 8.20 references ASTM G155 and G151 and D518 (weather resistance)</a:t>
            </a:r>
          </a:p>
          <a:p>
            <a:pPr lvl="1"/>
            <a:r>
              <a:rPr lang="en-US" sz="1600" dirty="0"/>
              <a:t>8.15 references ASTM D573 (heat aging)</a:t>
            </a:r>
          </a:p>
          <a:p>
            <a:pPr lvl="1"/>
            <a:r>
              <a:rPr lang="en-US" sz="1600" dirty="0"/>
              <a:t>8.15.5 references ASTM D1204 (linear dimensional change)</a:t>
            </a:r>
          </a:p>
          <a:p>
            <a:pPr lvl="1"/>
            <a:r>
              <a:rPr lang="en-US" sz="1600" dirty="0"/>
              <a:t>8.16 references ASTM D471 (water absorption)</a:t>
            </a:r>
          </a:p>
          <a:p>
            <a:pPr marL="0" indent="0">
              <a:buNone/>
            </a:pPr>
            <a:r>
              <a:rPr lang="en-US" sz="2800" dirty="0" smtClean="0"/>
              <a:t>PVC – </a:t>
            </a:r>
            <a:r>
              <a:rPr lang="en-US" sz="2800" dirty="0"/>
              <a:t>D4434/4434M </a:t>
            </a:r>
            <a:endParaRPr lang="en-US" sz="2800" dirty="0" smtClean="0"/>
          </a:p>
          <a:p>
            <a:pPr lvl="1"/>
            <a:r>
              <a:rPr lang="en-US" sz="1600" dirty="0"/>
              <a:t>8.10 references ASTM G151, G154 &amp; G155 (weather resistance)</a:t>
            </a:r>
          </a:p>
          <a:p>
            <a:pPr lvl="1"/>
            <a:r>
              <a:rPr lang="en-US" sz="1600" dirty="0"/>
              <a:t>8.11 references ASTM D1204 (linear dimensional change </a:t>
            </a:r>
          </a:p>
          <a:p>
            <a:pPr lvl="1"/>
            <a:r>
              <a:rPr lang="en-US" sz="1600" dirty="0"/>
              <a:t>8.12 references ASTM D570 (water absorption)</a:t>
            </a:r>
          </a:p>
          <a:p>
            <a:pPr lvl="1"/>
            <a:r>
              <a:rPr lang="en-US" sz="1600" dirty="0"/>
              <a:t>8.6 references ASTM D3045 (heat aging)</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7</a:t>
            </a:fld>
            <a:endParaRPr lang="en-US" dirty="0"/>
          </a:p>
        </p:txBody>
      </p:sp>
    </p:spTree>
    <p:extLst>
      <p:ext uri="{BB962C8B-B14F-4D97-AF65-F5344CB8AC3E}">
        <p14:creationId xmlns:p14="http://schemas.microsoft.com/office/powerpoint/2010/main" val="1207746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761"/>
            <a:ext cx="7239000" cy="914400"/>
          </a:xfrm>
        </p:spPr>
        <p:txBody>
          <a:bodyPr/>
          <a:lstStyle/>
          <a:p>
            <a:r>
              <a:rPr lang="en-US" dirty="0" smtClean="0"/>
              <a:t>HOW ROOFING DOES ACCERATED HEAT </a:t>
            </a:r>
            <a:endParaRPr lang="en-US" dirty="0"/>
          </a:p>
        </p:txBody>
      </p:sp>
      <p:sp>
        <p:nvSpPr>
          <p:cNvPr id="3" name="Content Placeholder 2"/>
          <p:cNvSpPr>
            <a:spLocks noGrp="1"/>
          </p:cNvSpPr>
          <p:nvPr>
            <p:ph idx="1"/>
          </p:nvPr>
        </p:nvSpPr>
        <p:spPr/>
        <p:txBody>
          <a:bodyPr/>
          <a:lstStyle/>
          <a:p>
            <a:r>
              <a:rPr lang="en-US" dirty="0" smtClean="0"/>
              <a:t>Heat aging for roofing membranes typically uses laboratory ovens.  </a:t>
            </a:r>
          </a:p>
          <a:p>
            <a:pPr marL="457200" lvl="1" indent="0">
              <a:buNone/>
            </a:pPr>
            <a:r>
              <a:rPr lang="en-US" dirty="0" smtClean="0"/>
              <a:t>-Critical Requirements:</a:t>
            </a:r>
          </a:p>
          <a:p>
            <a:pPr marL="457200" lvl="1" indent="0">
              <a:buNone/>
            </a:pPr>
            <a:r>
              <a:rPr lang="en-US" dirty="0"/>
              <a:t>	</a:t>
            </a:r>
            <a:r>
              <a:rPr lang="en-US" dirty="0" smtClean="0"/>
              <a:t>- Oven size</a:t>
            </a:r>
          </a:p>
          <a:p>
            <a:pPr marL="457200" lvl="1" indent="0">
              <a:buNone/>
            </a:pPr>
            <a:r>
              <a:rPr lang="en-US" dirty="0"/>
              <a:t>	</a:t>
            </a:r>
            <a:r>
              <a:rPr lang="en-US" dirty="0" smtClean="0"/>
              <a:t>- Oven controls requirements</a:t>
            </a:r>
          </a:p>
          <a:p>
            <a:pPr marL="457200" lvl="1" indent="0">
              <a:buNone/>
            </a:pPr>
            <a:r>
              <a:rPr lang="en-US" dirty="0"/>
              <a:t>	</a:t>
            </a:r>
            <a:r>
              <a:rPr lang="en-US" dirty="0" smtClean="0"/>
              <a:t>- Air flow requirements</a:t>
            </a:r>
          </a:p>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33600"/>
            <a:ext cx="3810000"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20086"/>
            <a:ext cx="4495800" cy="468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5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ppt_x"/>
                                          </p:val>
                                        </p:tav>
                                        <p:tav tm="100000">
                                          <p:val>
                                            <p:strVal val="#ppt_x"/>
                                          </p:val>
                                        </p:tav>
                                      </p:tavLst>
                                    </p:anim>
                                    <p:anim calcmode="lin" valueType="num">
                                      <p:cBhvr additive="base">
                                        <p:cTn id="2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239000" cy="914400"/>
          </a:xfrm>
        </p:spPr>
        <p:txBody>
          <a:bodyPr/>
          <a:lstStyle/>
          <a:p>
            <a:r>
              <a:rPr lang="en-US" dirty="0" smtClean="0"/>
              <a:t>HOW ROOFING DOES ACCELERATED UV</a:t>
            </a:r>
            <a:endParaRPr lang="en-US" dirty="0"/>
          </a:p>
        </p:txBody>
      </p:sp>
      <p:sp>
        <p:nvSpPr>
          <p:cNvPr id="3" name="Content Placeholder 2"/>
          <p:cNvSpPr>
            <a:spLocks noGrp="1"/>
          </p:cNvSpPr>
          <p:nvPr>
            <p:ph idx="1"/>
          </p:nvPr>
        </p:nvSpPr>
        <p:spPr/>
        <p:txBody>
          <a:bodyPr/>
          <a:lstStyle/>
          <a:p>
            <a:r>
              <a:rPr lang="en-US" dirty="0" smtClean="0"/>
              <a:t>Sunlight or UV aging in the roofing industry is typically done with either a QUV or a Xenon Arc </a:t>
            </a:r>
            <a:r>
              <a:rPr lang="en-US" dirty="0" err="1" smtClean="0"/>
              <a:t>Weatherometer</a:t>
            </a:r>
            <a:r>
              <a:rPr lang="en-US" dirty="0" smtClean="0"/>
              <a:t>.</a:t>
            </a:r>
          </a:p>
          <a:p>
            <a:pPr lvl="1"/>
            <a:r>
              <a:rPr lang="en-US" dirty="0" smtClean="0"/>
              <a:t>Critical Requirements</a:t>
            </a:r>
          </a:p>
          <a:p>
            <a:pPr lvl="2"/>
            <a:r>
              <a:rPr lang="en-US" dirty="0" smtClean="0"/>
              <a:t>UV Spectrum</a:t>
            </a:r>
          </a:p>
          <a:p>
            <a:pPr lvl="2"/>
            <a:r>
              <a:rPr lang="en-US" dirty="0" smtClean="0"/>
              <a:t>Moisture Cycle</a:t>
            </a:r>
          </a:p>
          <a:p>
            <a:pPr lvl="2"/>
            <a:r>
              <a:rPr lang="en-US" dirty="0" smtClean="0"/>
              <a:t>Etc.</a:t>
            </a:r>
          </a:p>
          <a:p>
            <a:pPr lvl="1"/>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D0B17D48-6667-8240-B431-A213F42913FE}" type="slidenum">
              <a:rPr lang="en-US" smtClean="0"/>
              <a:pPr>
                <a:defRPr/>
              </a:pPr>
              <a:t>9</a:t>
            </a:fld>
            <a:endParaRPr lang="en-US" dirty="0"/>
          </a:p>
        </p:txBody>
      </p:sp>
      <p:grpSp>
        <p:nvGrpSpPr>
          <p:cNvPr id="11" name="Group 10"/>
          <p:cNvGrpSpPr/>
          <p:nvPr/>
        </p:nvGrpSpPr>
        <p:grpSpPr>
          <a:xfrm>
            <a:off x="520983" y="2733884"/>
            <a:ext cx="3810000" cy="3725297"/>
            <a:chOff x="-1066800" y="1151502"/>
            <a:chExt cx="3810000" cy="3725297"/>
          </a:xfrm>
        </p:grpSpPr>
        <p:sp>
          <p:nvSpPr>
            <p:cNvPr id="10" name="Rectangle 9"/>
            <p:cNvSpPr/>
            <p:nvPr/>
          </p:nvSpPr>
          <p:spPr bwMode="auto">
            <a:xfrm>
              <a:off x="-1066800" y="1151502"/>
              <a:ext cx="3810000" cy="372529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80" y="1151503"/>
              <a:ext cx="3103563" cy="349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4854958" y="2046670"/>
            <a:ext cx="3810000" cy="4419600"/>
            <a:chOff x="5105400" y="1905000"/>
            <a:chExt cx="3810000" cy="4419600"/>
          </a:xfrm>
        </p:grpSpPr>
        <p:sp>
          <p:nvSpPr>
            <p:cNvPr id="12" name="Rectangle 11"/>
            <p:cNvSpPr/>
            <p:nvPr/>
          </p:nvSpPr>
          <p:spPr bwMode="auto">
            <a:xfrm>
              <a:off x="5105400" y="1905000"/>
              <a:ext cx="3810000" cy="441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862" y="1912089"/>
              <a:ext cx="3267075"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453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JMRoofing_PPT Template_0124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0A8F013162A24683BD2A782B57B699" ma:contentTypeVersion="0" ma:contentTypeDescription="Create a new document." ma:contentTypeScope="" ma:versionID="1603306f547898bb52540136d935cef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E81A1A5-9632-4817-B44C-BB4DFFE415E1}">
  <ds:schemaRefs>
    <ds:schemaRef ds:uri="http://purl.org/dc/elements/1.1/"/>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56FA5F96-B77D-4ACA-A1A4-0500BC681DE8}">
  <ds:schemaRefs>
    <ds:schemaRef ds:uri="http://schemas.microsoft.com/sharepoint/v3/contenttype/forms"/>
  </ds:schemaRefs>
</ds:datastoreItem>
</file>

<file path=customXml/itemProps3.xml><?xml version="1.0" encoding="utf-8"?>
<ds:datastoreItem xmlns:ds="http://schemas.openxmlformats.org/officeDocument/2006/customXml" ds:itemID="{1D1E4194-B181-4689-B4F4-E396F3818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JMRoofing_PPT Template_012414.potx</Template>
  <TotalTime>16962</TotalTime>
  <Words>3228</Words>
  <Application>Microsoft Office PowerPoint</Application>
  <PresentationFormat>On-screen Show (4:3)</PresentationFormat>
  <Paragraphs>421</Paragraphs>
  <Slides>39</Slides>
  <Notes>21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JMRoofing_PPT Template_012414</vt:lpstr>
      <vt:lpstr>PowerPoint Presentation</vt:lpstr>
      <vt:lpstr>OVERVIEW OF PRESENTATION</vt:lpstr>
      <vt:lpstr>INTRODUCTION</vt:lpstr>
      <vt:lpstr>INTRODUCTION</vt:lpstr>
      <vt:lpstr>PRODUCT STANDARDS FOR MEMBRANES</vt:lpstr>
      <vt:lpstr>ASTM PHYSICAL PROPERTY TESTING</vt:lpstr>
      <vt:lpstr>ASTM ACCELERATED TESTING</vt:lpstr>
      <vt:lpstr>HOW ROOFING DOES ACCERATED HEAT </vt:lpstr>
      <vt:lpstr>HOW ROOFING DOES ACCELERATED UV</vt:lpstr>
      <vt:lpstr>TEST OF TIME</vt:lpstr>
      <vt:lpstr>FOCUS IS ON ACCELERATED AGING</vt:lpstr>
      <vt:lpstr>KEY REQUIREMENT</vt:lpstr>
      <vt:lpstr>HISTORY ON ACCELERATED AGING METHODS</vt:lpstr>
      <vt:lpstr>ACCELERATED AGING STANDARDS</vt:lpstr>
      <vt:lpstr>EPDM</vt:lpstr>
      <vt:lpstr>PVC</vt:lpstr>
      <vt:lpstr>TPO</vt:lpstr>
      <vt:lpstr>TPO Aging – UV Weathering &amp; the ASTM</vt:lpstr>
      <vt:lpstr>SINGLE PLY UV REQUREMENTS</vt:lpstr>
      <vt:lpstr>CURRENT TPO vs. PRE-2008 TPO </vt:lpstr>
      <vt:lpstr>TPO Heat Aging &amp; ASTM</vt:lpstr>
      <vt:lpstr>SINGLE PLY THERMAL PERFORMANCE</vt:lpstr>
      <vt:lpstr>ADDRESSING THE ISSUES</vt:lpstr>
      <vt:lpstr>PREDICTING WHAT IS NEXT?</vt:lpstr>
      <vt:lpstr>TORTURE TEST BACKGROUND</vt:lpstr>
      <vt:lpstr>TAKING TPO TO 275oF</vt:lpstr>
      <vt:lpstr>POTENTIAL DIFFERENCE</vt:lpstr>
      <vt:lpstr>DSC CURVES FOR TPO CAP MATERIALS</vt:lpstr>
      <vt:lpstr>FLEXIBILITY CONCERNS</vt:lpstr>
      <vt:lpstr>STABILIZER CAPABILITIES</vt:lpstr>
      <vt:lpstr>STABILIZER CONCERNS</vt:lpstr>
      <vt:lpstr>WELD STRENGTH AT 1150oF </vt:lpstr>
      <vt:lpstr>WELD STRENGTH AT 800oF</vt:lpstr>
      <vt:lpstr>WELD WINDOW FROM 800 - 1150oF </vt:lpstr>
      <vt:lpstr>INSTALLATION DIFFERENCES</vt:lpstr>
      <vt:lpstr>INSTALLATION CONCERNS</vt:lpstr>
      <vt:lpstr>RISK &amp; BENEFITS</vt:lpstr>
      <vt:lpstr>SUMMARY</vt:lpstr>
      <vt:lpstr>PowerPoint Presentation</vt:lpstr>
    </vt:vector>
  </TitlesOfParts>
  <Company>Brozena Ripley &amp;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Muñoz</dc:creator>
  <cp:lastModifiedBy>Sukle, Zebonie</cp:lastModifiedBy>
  <cp:revision>229</cp:revision>
  <cp:lastPrinted>2014-01-30T21:38:23Z</cp:lastPrinted>
  <dcterms:created xsi:type="dcterms:W3CDTF">2006-02-24T21:22:06Z</dcterms:created>
  <dcterms:modified xsi:type="dcterms:W3CDTF">2016-03-03T23:28:41Z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0x010100690A8F013162A24683BD2A782B57B699</vt:lpwstr>
  </property>
</Properties>
</file>